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2"/>
  </p:notesMasterIdLst>
  <p:handoutMasterIdLst>
    <p:handoutMasterId r:id="rId83"/>
  </p:handoutMasterIdLst>
  <p:sldIdLst>
    <p:sldId id="347" r:id="rId2"/>
    <p:sldId id="351" r:id="rId3"/>
    <p:sldId id="352" r:id="rId4"/>
    <p:sldId id="258" r:id="rId5"/>
    <p:sldId id="326" r:id="rId6"/>
    <p:sldId id="337" r:id="rId7"/>
    <p:sldId id="327" r:id="rId8"/>
    <p:sldId id="338" r:id="rId9"/>
    <p:sldId id="263" r:id="rId10"/>
    <p:sldId id="350" r:id="rId11"/>
    <p:sldId id="264" r:id="rId12"/>
    <p:sldId id="331" r:id="rId13"/>
    <p:sldId id="267" r:id="rId14"/>
    <p:sldId id="261" r:id="rId15"/>
    <p:sldId id="344" r:id="rId16"/>
    <p:sldId id="349" r:id="rId17"/>
    <p:sldId id="329" r:id="rId18"/>
    <p:sldId id="332" r:id="rId19"/>
    <p:sldId id="353" r:id="rId20"/>
    <p:sldId id="387" r:id="rId21"/>
    <p:sldId id="388" r:id="rId22"/>
    <p:sldId id="389" r:id="rId23"/>
    <p:sldId id="390" r:id="rId24"/>
    <p:sldId id="391" r:id="rId25"/>
    <p:sldId id="394" r:id="rId26"/>
    <p:sldId id="396" r:id="rId27"/>
    <p:sldId id="398" r:id="rId28"/>
    <p:sldId id="378" r:id="rId29"/>
    <p:sldId id="359" r:id="rId30"/>
    <p:sldId id="360" r:id="rId31"/>
    <p:sldId id="363" r:id="rId32"/>
    <p:sldId id="364" r:id="rId33"/>
    <p:sldId id="365" r:id="rId34"/>
    <p:sldId id="366" r:id="rId35"/>
    <p:sldId id="368" r:id="rId36"/>
    <p:sldId id="369" r:id="rId37"/>
    <p:sldId id="374" r:id="rId38"/>
    <p:sldId id="370" r:id="rId39"/>
    <p:sldId id="375" r:id="rId40"/>
    <p:sldId id="373" r:id="rId41"/>
    <p:sldId id="372" r:id="rId42"/>
    <p:sldId id="376" r:id="rId43"/>
    <p:sldId id="377" r:id="rId44"/>
    <p:sldId id="399" r:id="rId45"/>
    <p:sldId id="400" r:id="rId46"/>
    <p:sldId id="401" r:id="rId47"/>
    <p:sldId id="402" r:id="rId48"/>
    <p:sldId id="403" r:id="rId49"/>
    <p:sldId id="405" r:id="rId50"/>
    <p:sldId id="406" r:id="rId51"/>
    <p:sldId id="407" r:id="rId52"/>
    <p:sldId id="408" r:id="rId53"/>
    <p:sldId id="409" r:id="rId54"/>
    <p:sldId id="410" r:id="rId55"/>
    <p:sldId id="411" r:id="rId56"/>
    <p:sldId id="412" r:id="rId57"/>
    <p:sldId id="413" r:id="rId58"/>
    <p:sldId id="414" r:id="rId59"/>
    <p:sldId id="415" r:id="rId60"/>
    <p:sldId id="416" r:id="rId61"/>
    <p:sldId id="417" r:id="rId62"/>
    <p:sldId id="418" r:id="rId63"/>
    <p:sldId id="354" r:id="rId64"/>
    <p:sldId id="419" r:id="rId65"/>
    <p:sldId id="420" r:id="rId66"/>
    <p:sldId id="422" r:id="rId67"/>
    <p:sldId id="421" r:id="rId68"/>
    <p:sldId id="356" r:id="rId69"/>
    <p:sldId id="385" r:id="rId70"/>
    <p:sldId id="379" r:id="rId71"/>
    <p:sldId id="380" r:id="rId72"/>
    <p:sldId id="381" r:id="rId73"/>
    <p:sldId id="382" r:id="rId74"/>
    <p:sldId id="383" r:id="rId75"/>
    <p:sldId id="384" r:id="rId76"/>
    <p:sldId id="424" r:id="rId77"/>
    <p:sldId id="323" r:id="rId78"/>
    <p:sldId id="342" r:id="rId79"/>
    <p:sldId id="345" r:id="rId80"/>
    <p:sldId id="348" r:id="rId81"/>
  </p:sldIdLst>
  <p:sldSz cx="9144000" cy="6858000" type="screen4x3"/>
  <p:notesSz cx="6873875" cy="10063163"/>
  <p:defaultTextStyle>
    <a:defPPr>
      <a:defRPr lang="en-US"/>
    </a:defPPr>
    <a:lvl1pPr algn="l" rtl="0" fontAlgn="base">
      <a:spcBef>
        <a:spcPct val="50000"/>
      </a:spcBef>
      <a:spcAft>
        <a:spcPct val="0"/>
      </a:spcAft>
      <a:buChar char="•"/>
      <a:defRPr sz="3200" kern="1200">
        <a:solidFill>
          <a:schemeClr val="bg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buChar char="•"/>
      <a:defRPr sz="3200" kern="1200">
        <a:solidFill>
          <a:schemeClr val="bg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buChar char="•"/>
      <a:defRPr sz="3200" kern="1200">
        <a:solidFill>
          <a:schemeClr val="bg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buChar char="•"/>
      <a:defRPr sz="3200" kern="1200">
        <a:solidFill>
          <a:schemeClr val="bg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buChar char="•"/>
      <a:defRPr sz="3200" kern="1200">
        <a:solidFill>
          <a:schemeClr val="bg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chemeClr val="bg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chemeClr val="bg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chemeClr val="bg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chemeClr val="bg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54"/>
    <a:srgbClr val="000064"/>
    <a:srgbClr val="FFFF00"/>
    <a:srgbClr val="FFCC00"/>
    <a:srgbClr val="800080"/>
    <a:srgbClr val="990099"/>
    <a:srgbClr val="00005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63" autoAdjust="0"/>
    <p:restoredTop sz="94763" autoAdjust="0"/>
  </p:normalViewPr>
  <p:slideViewPr>
    <p:cSldViewPr>
      <p:cViewPr>
        <p:scale>
          <a:sx n="66" d="100"/>
          <a:sy n="66" d="100"/>
        </p:scale>
        <p:origin x="-648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722" y="-102"/>
      </p:cViewPr>
      <p:guideLst>
        <p:guide orient="horz" pos="3170"/>
        <p:guide pos="2165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97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2550" y="0"/>
            <a:ext cx="29797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58338"/>
            <a:ext cx="29797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2550" y="9558338"/>
            <a:ext cx="29797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DC42DB46-7F81-4F0C-8429-9CEB47E00F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97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2550" y="0"/>
            <a:ext cx="29797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70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2338" y="754063"/>
            <a:ext cx="5030787" cy="37734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0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79963"/>
            <a:ext cx="5502275" cy="452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58338"/>
            <a:ext cx="29797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2550" y="9558338"/>
            <a:ext cx="2979738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99865718-26EA-4EA4-8A1E-6D4978F001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FDECB7-9EAB-4F54-B3C4-D025BE85657B}" type="slidenum">
              <a:rPr lang="en-US" smtClean="0">
                <a:latin typeface="Arial" pitchFamily="34" charset="0"/>
              </a:rPr>
              <a:pPr/>
              <a:t>77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7"/>
          <p:cNvSpPr txBox="1">
            <a:spLocks noChangeArrowheads="1"/>
          </p:cNvSpPr>
          <p:nvPr userDrawn="1"/>
        </p:nvSpPr>
        <p:spPr bwMode="auto">
          <a:xfrm>
            <a:off x="0" y="6597650"/>
            <a:ext cx="9144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en-US" sz="1200" b="1" u="sng" dirty="0">
                <a:solidFill>
                  <a:srgbClr val="000066"/>
                </a:solidFill>
                <a:latin typeface="Arial" charset="0"/>
                <a:sym typeface="CommonBullets" pitchFamily="34" charset="2"/>
              </a:rPr>
              <a:t>www.le-international.com </a:t>
            </a:r>
            <a:r>
              <a:rPr lang="en-US" sz="1200" b="1" dirty="0">
                <a:solidFill>
                  <a:srgbClr val="000066"/>
                </a:solidFill>
                <a:latin typeface="Arial" charset="0"/>
              </a:rPr>
              <a:t>  </a:t>
            </a:r>
            <a:r>
              <a:rPr lang="en-US" sz="1200" b="1" u="sng" dirty="0">
                <a:solidFill>
                  <a:srgbClr val="000066"/>
                </a:solidFill>
                <a:latin typeface="Arial" charset="0"/>
              </a:rPr>
              <a:t>www.le-inc.com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000" i="1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762000"/>
            <a:ext cx="1943100" cy="5334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762000"/>
            <a:ext cx="5676900" cy="5334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8CB0C56D-D780-4154-80D6-C7FCD8A91295}" type="datetimeFigureOut">
              <a:rPr lang="en-US"/>
              <a:pPr>
                <a:defRPr/>
              </a:pPr>
              <a:t>8/3/2010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E1DC907-0B3D-4604-AFEA-87F5DADE8E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850" y="260350"/>
            <a:ext cx="83629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3905F9ED-67BF-456D-9FDC-CEB4F8FC9F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8229600" cy="45720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3820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4114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58"/>
            </a:gs>
            <a:gs pos="100000">
              <a:srgbClr val="6666A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0"/>
          <p:cNvSpPr>
            <a:spLocks noGrp="1" noChangeArrowheads="1"/>
          </p:cNvSpPr>
          <p:nvPr>
            <p:ph type="title"/>
          </p:nvPr>
        </p:nvSpPr>
        <p:spPr bwMode="auto">
          <a:xfrm>
            <a:off x="381000" y="3810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828800"/>
            <a:ext cx="85344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56" name="Text Box 32"/>
          <p:cNvSpPr txBox="1">
            <a:spLocks noChangeArrowheads="1"/>
          </p:cNvSpPr>
          <p:nvPr userDrawn="1"/>
        </p:nvSpPr>
        <p:spPr bwMode="auto">
          <a:xfrm>
            <a:off x="0" y="6597650"/>
            <a:ext cx="9144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en-US" sz="1200" b="1" u="sng" dirty="0">
                <a:solidFill>
                  <a:srgbClr val="000066"/>
                </a:solidFill>
                <a:latin typeface="Arial" charset="0"/>
              </a:rPr>
              <a:t>www.le-inc.com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  <p:sldLayoutId id="2147483832" r:id="rId12"/>
    <p:sldLayoutId id="2147483833" r:id="rId13"/>
  </p:sldLayoutIdLst>
  <p:transition>
    <p:zoom dir="in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bg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rgbClr val="FF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Blip>
          <a:blip r:embed="rId15"/>
        </a:buBlip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50000"/>
        </a:spcBef>
        <a:spcAft>
          <a:spcPct val="0"/>
        </a:spcAft>
        <a:buClr>
          <a:srgbClr val="FF0000"/>
        </a:buClr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50000"/>
        </a:spcBef>
        <a:spcAft>
          <a:spcPct val="0"/>
        </a:spcAft>
        <a:buClr>
          <a:srgbClr val="FF0000"/>
        </a:buClr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50000"/>
        </a:spcBef>
        <a:spcAft>
          <a:spcPct val="0"/>
        </a:spcAft>
        <a:buClr>
          <a:srgbClr val="FF0000"/>
        </a:buClr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50000"/>
        </a:spcBef>
        <a:spcAft>
          <a:spcPct val="0"/>
        </a:spcAft>
        <a:buClr>
          <a:srgbClr val="FF0000"/>
        </a:buClr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50000"/>
        </a:spcBef>
        <a:spcAft>
          <a:spcPct val="0"/>
        </a:spcAft>
        <a:buClr>
          <a:srgbClr val="FF0000"/>
        </a:buClr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50000"/>
        </a:spcBef>
        <a:spcAft>
          <a:spcPct val="0"/>
        </a:spcAft>
        <a:buClr>
          <a:srgbClr val="FF0000"/>
        </a:buClr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50000"/>
        </a:spcBef>
        <a:spcAft>
          <a:spcPct val="0"/>
        </a:spcAft>
        <a:buClr>
          <a:srgbClr val="FF0000"/>
        </a:buClr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50000"/>
        </a:spcBef>
        <a:spcAft>
          <a:spcPct val="0"/>
        </a:spcAft>
        <a:buClr>
          <a:srgbClr val="FF0000"/>
        </a:buClr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20.jpeg"/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12" Type="http://schemas.openxmlformats.org/officeDocument/2006/relationships/image" Target="../media/image44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1" Type="http://schemas.openxmlformats.org/officeDocument/2006/relationships/image" Target="../media/image43.jpe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7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6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jpeg"/><Relationship Id="rId5" Type="http://schemas.openxmlformats.org/officeDocument/2006/relationships/image" Target="../media/image10.jpeg"/><Relationship Id="rId4" Type="http://schemas.openxmlformats.org/officeDocument/2006/relationships/image" Target="../media/image7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7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8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8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8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jpeg"/><Relationship Id="rId5" Type="http://schemas.openxmlformats.org/officeDocument/2006/relationships/image" Target="../media/image10.jpeg"/><Relationship Id="rId4" Type="http://schemas.openxmlformats.org/officeDocument/2006/relationships/image" Target="../media/image10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hyperlink" Target="http://www.aget.gr/aget/defaulten.htm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hyperlink" Target="http://www.aget.gr/aget/defaulten.htm" TargetMode="External"/><Relationship Id="rId4" Type="http://schemas.openxmlformats.org/officeDocument/2006/relationships/image" Target="../media/image10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png"/><Relationship Id="rId4" Type="http://schemas.openxmlformats.org/officeDocument/2006/relationships/hyperlink" Target="http://www.aget.gr/aget/defaulten.htm" TargetMode="Externa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hyperlink" Target="http://www.aget.gr/aget/defaulten.htm" TargetMode="Externa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hyperlink" Target="http://www.aget.gr/aget/defaulten.htm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itan.gr/el/" TargetMode="External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hyperlink" Target="http://www.titan.gr/el/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3.jpeg"/><Relationship Id="rId4" Type="http://schemas.openxmlformats.org/officeDocument/2006/relationships/hyperlink" Target="http://www.titan.gr/el/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3.jpeg"/><Relationship Id="rId4" Type="http://schemas.openxmlformats.org/officeDocument/2006/relationships/hyperlink" Target="http://www.titan.gr/el/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hyperlink" Target="http://www.titan.gr/el/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hyperlink" Target="http://www.titan.gr/el/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hyperlink" Target="http://www.titan.gr/el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w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133.png"/><Relationship Id="rId4" Type="http://schemas.openxmlformats.org/officeDocument/2006/relationships/image" Target="../media/image13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4" descr="iStock_000009378777Large_blue cop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lowchart: Card 7"/>
          <p:cNvSpPr/>
          <p:nvPr/>
        </p:nvSpPr>
        <p:spPr>
          <a:xfrm rot="10800000">
            <a:off x="609600" y="1524000"/>
            <a:ext cx="1904999" cy="2209800"/>
          </a:xfrm>
          <a:prstGeom prst="flowChartPunchedCard">
            <a:avLst/>
          </a:prstGeom>
          <a:solidFill>
            <a:schemeClr val="bg1">
              <a:lumMod val="95000"/>
            </a:schemeClr>
          </a:solidFill>
          <a:ln w="22225" cmpd="sng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Flowchart: Card 8"/>
          <p:cNvSpPr/>
          <p:nvPr/>
        </p:nvSpPr>
        <p:spPr>
          <a:xfrm flipH="1">
            <a:off x="609599" y="4052654"/>
            <a:ext cx="1904999" cy="2209800"/>
          </a:xfrm>
          <a:prstGeom prst="flowChartPunchedCard">
            <a:avLst/>
          </a:prstGeom>
          <a:solidFill>
            <a:schemeClr val="bg1">
              <a:lumMod val="95000"/>
            </a:schemeClr>
          </a:solidFill>
          <a:ln w="22225" cmpd="sng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0" name="Flowchart: Card 9"/>
          <p:cNvSpPr/>
          <p:nvPr/>
        </p:nvSpPr>
        <p:spPr>
          <a:xfrm>
            <a:off x="2971800" y="4052654"/>
            <a:ext cx="1904999" cy="2209800"/>
          </a:xfrm>
          <a:prstGeom prst="flowChartPunchedCard">
            <a:avLst/>
          </a:prstGeom>
          <a:solidFill>
            <a:schemeClr val="bg1">
              <a:lumMod val="95000"/>
            </a:schemeClr>
          </a:solidFill>
          <a:ln w="22225" cmpd="sng"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5132" name="Picture 10" descr="iStock_000004107449Small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2344738" y="3543300"/>
            <a:ext cx="762000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16" descr="red-header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LE_logo_gear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315200" y="914400"/>
            <a:ext cx="1477963" cy="14478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135" name="TextBox 18"/>
          <p:cNvSpPr txBox="1">
            <a:spLocks noChangeArrowheads="1"/>
          </p:cNvSpPr>
          <p:nvPr/>
        </p:nvSpPr>
        <p:spPr bwMode="auto">
          <a:xfrm>
            <a:off x="288925" y="152400"/>
            <a:ext cx="5548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sz="2400" b="1" i="1" dirty="0"/>
              <a:t>The Lubrication Reliability Source™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6324600" y="5389563"/>
            <a:ext cx="2819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181600" y="3505200"/>
            <a:ext cx="3838575" cy="1631216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>
              <a:buFontTx/>
              <a:buNone/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Смазывающие материалы для цементной промышленности, отвечающие мировым стандартам</a:t>
            </a:r>
            <a:endParaRPr lang="en-US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>
            <a:off x="6324600" y="6477000"/>
            <a:ext cx="2819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39" name="Picture 35" descr="white lubeng.t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5530850"/>
            <a:ext cx="2265363" cy="76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Content Placeholder 4" descr="classic_le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62000" y="1447800"/>
            <a:ext cx="1347450" cy="2371415"/>
          </a:xfrm>
          <a:prstGeom prst="rect">
            <a:avLst/>
          </a:prstGeom>
          <a:effectLst>
            <a:softEdge rad="112500"/>
          </a:effectLst>
        </p:spPr>
      </p:pic>
      <p:pic>
        <p:nvPicPr>
          <p:cNvPr id="15" name="Picture 5" descr="new product shot.GIF"/>
          <p:cNvPicPr>
            <a:picLocks noChangeAspect="1"/>
          </p:cNvPicPr>
          <p:nvPr/>
        </p:nvPicPr>
        <p:blipFill>
          <a:blip r:embed="rId8" cstate="email"/>
          <a:srcRect l="17778" t="1" r="22222"/>
          <a:stretch>
            <a:fillRect/>
          </a:stretch>
        </p:blipFill>
        <p:spPr bwMode="auto">
          <a:xfrm>
            <a:off x="457200" y="3886200"/>
            <a:ext cx="20574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Content Placeholder 5" descr="both guns and caps_4025.jp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3048000" y="4114800"/>
            <a:ext cx="1821116" cy="2147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43" name="Picture 10" descr="HolcimLogo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29200" y="2389188"/>
            <a:ext cx="2133600" cy="96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81000" y="838200"/>
            <a:ext cx="8610600" cy="17526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Техническое обслуживание</a:t>
            </a:r>
            <a:endParaRPr lang="en-GB" dirty="0"/>
          </a:p>
        </p:txBody>
      </p:sp>
      <p:pic>
        <p:nvPicPr>
          <p:cNvPr id="9219" name="Picture 5" descr="new product shot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4587" y="2514600"/>
            <a:ext cx="5559213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340" name="Content Placeholder 3" descr="LE full logo - white bor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381000"/>
            <a:ext cx="36576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Техническое обслуживание компании </a:t>
            </a:r>
            <a:r>
              <a:rPr lang="en-US" sz="2800" i="1" dirty="0" smtClean="0"/>
              <a:t>L.E.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066800"/>
            <a:ext cx="8458200" cy="52578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Квалифицированные специалисты по смазкам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Инженерно –техническая</a:t>
            </a:r>
          </a:p>
          <a:p>
            <a:pPr eaLnBrk="1" hangingPunct="1"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поддержка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Опросы по смазкам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 и тренинги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ZAP!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по сбережению </a:t>
            </a:r>
          </a:p>
          <a:p>
            <a:pPr eaLnBrk="1" hangingPunct="1"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электроэнергии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Аналитическая программа по </a:t>
            </a:r>
          </a:p>
          <a:p>
            <a:pPr eaLnBrk="1" hangingPunct="1">
              <a:buNone/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маслам</a:t>
            </a:r>
          </a:p>
          <a:p>
            <a:pPr eaLnBrk="1" hangingPunct="1">
              <a:buNone/>
              <a:defRPr/>
            </a:pPr>
            <a:endParaRPr lang="en-US" dirty="0" smtClean="0"/>
          </a:p>
        </p:txBody>
      </p:sp>
      <p:pic>
        <p:nvPicPr>
          <p:cNvPr id="4" name="Picture 3" descr="filtering 6451 into 900 kw unit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52528" y="4876800"/>
            <a:ext cx="2743872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leapforms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81600" y="2438400"/>
            <a:ext cx="1981200" cy="172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4" descr="spectrowear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1000" y="5327650"/>
            <a:ext cx="3730625" cy="69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logo_home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43000" y="5934494"/>
            <a:ext cx="2057400" cy="999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" descr="zapma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1713" y="2590800"/>
            <a:ext cx="1639887" cy="2209800"/>
          </a:xfrm>
          <a:prstGeom prst="rect">
            <a:avLst/>
          </a:prstGeom>
          <a:noFill/>
          <a:ln w="41275">
            <a:solidFill>
              <a:srgbClr val="000000"/>
            </a:solidFill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  <p:pic>
        <p:nvPicPr>
          <p:cNvPr id="10" name="Picture 7" descr="Noria logo final 4c_new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86600" y="1673225"/>
            <a:ext cx="1905000" cy="612775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18288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ru-RU" sz="2800" dirty="0" smtClean="0"/>
              <a:t>Линия ассортимент смазочной продукции</a:t>
            </a:r>
            <a:r>
              <a:rPr lang="en-GB" sz="2800" dirty="0" smtClean="0"/>
              <a:t>:</a:t>
            </a:r>
            <a:endParaRPr lang="en-GB" sz="2800" dirty="0"/>
          </a:p>
        </p:txBody>
      </p:sp>
      <p:sp>
        <p:nvSpPr>
          <p:cNvPr id="4" name="Text Box 4"/>
          <p:cNvSpPr>
            <a:spLocks noGrp="1" noChangeArrowheads="1"/>
          </p:cNvSpPr>
          <p:nvPr>
            <p:ph idx="1"/>
          </p:nvPr>
        </p:nvSpPr>
        <p:spPr>
          <a:xfrm>
            <a:off x="609600" y="1752600"/>
            <a:ext cx="8229600" cy="708025"/>
          </a:xfr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Компания </a:t>
            </a: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Lubrication Engineers, Inc. 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Ассортимент продукции по смазкам</a:t>
            </a:r>
            <a:r>
              <a:rPr lang="en-US" sz="2000" b="1" i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™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29400" y="2524125"/>
            <a:ext cx="2133600" cy="600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7" name="Picture 5" descr="spectrowear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087" y="2438400"/>
            <a:ext cx="3287713" cy="609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7" descr="Noria logo final 4c_new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3400" y="3378200"/>
            <a:ext cx="2057400" cy="66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ifh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4206875"/>
            <a:ext cx="1371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1" descr="Totealube_LogoBlu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05600" y="4267200"/>
            <a:ext cx="2057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logo_t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5199063"/>
            <a:ext cx="1371600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2" name="Picture 13" descr="tube family.jpg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971800" y="2971800"/>
            <a:ext cx="3454400" cy="164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5" name="Picture 14" descr="descase-logo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53200" y="5143500"/>
            <a:ext cx="25146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15" descr="logo-h-wht.gif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29400" y="3505200"/>
            <a:ext cx="224155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16" descr="Banner_red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048000" y="4572000"/>
            <a:ext cx="3352800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6" name="Picture 17" descr="Fluid Defense logo.jpg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3200400" y="5334000"/>
            <a:ext cx="2938463" cy="657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9" name="Picture 14" descr="new gear logo with tag line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352800" y="0"/>
            <a:ext cx="289560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Viper_Logo_Colour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3474720" y="5914904"/>
            <a:ext cx="2392680" cy="714496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4191000"/>
            <a:ext cx="6705600" cy="2667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04800" y="152400"/>
            <a:ext cx="86868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Показатели характеристик смазок и возможное их улучшение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Выбор смазки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Принцип применения смазки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Принцип применения масла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Избежать загрязнения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Устранение загрязнения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Образцы для анализа масел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Отчет по тестированию масла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Сигнал о неисправности, ограничения по применению и результаты анализа масел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Тщательное наблюдение за работой смазки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Хранение и применение смазки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Фиксирование показателей наблюдаемого масла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Обучение и тренинги по смазочной продукции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1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Программа по усовершенствованию эффективности работы смазочной продукции 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Средний показатель по отрасли (красная)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Поставленные задачи (синяя)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Передовая практика(зеленая)</a:t>
            </a: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endParaRPr lang="ru-RU" sz="1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342900" indent="-342900" algn="ctr">
              <a:spcBef>
                <a:spcPct val="0"/>
              </a:spcBef>
              <a:buFontTx/>
              <a:buNone/>
              <a:defRPr/>
            </a:pPr>
            <a:endParaRPr lang="ru-RU" sz="1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17412" name="Picture 9" descr="Noria logo final 4c_n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5791200"/>
            <a:ext cx="99060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4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4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i="1" dirty="0" smtClean="0"/>
              <a:t>Вы вырываете сорняки вместе с корнем</a:t>
            </a:r>
            <a:r>
              <a:rPr lang="en-US" sz="2800" i="1" dirty="0" smtClean="0"/>
              <a:t>?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28700"/>
            <a:ext cx="4665662" cy="58293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4724400" y="990600"/>
            <a:ext cx="3886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350" indent="7938">
              <a:buFontTx/>
              <a:buNone/>
              <a:defRPr/>
            </a:pPr>
            <a:r>
              <a:rPr lang="ru-RU" sz="2400" b="1" dirty="0" smtClean="0">
                <a:solidFill>
                  <a:srgbClr val="FFCC00"/>
                </a:solidFill>
                <a:latin typeface="Arial" charset="0"/>
              </a:rPr>
              <a:t>Если обрезать здесь, то придется</a:t>
            </a:r>
            <a:r>
              <a:rPr lang="en-US" sz="2400" b="1" dirty="0" smtClean="0">
                <a:solidFill>
                  <a:srgbClr val="FFCC00"/>
                </a:solidFill>
                <a:latin typeface="Arial" charset="0"/>
              </a:rPr>
              <a:t> </a:t>
            </a:r>
            <a:r>
              <a:rPr lang="ru-RU" sz="2400" b="1" dirty="0" smtClean="0">
                <a:solidFill>
                  <a:srgbClr val="FFCC00"/>
                </a:solidFill>
                <a:latin typeface="Arial" charset="0"/>
              </a:rPr>
              <a:t>проделать</a:t>
            </a:r>
            <a:r>
              <a:rPr lang="ru-RU" sz="2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:</a:t>
            </a:r>
            <a:r>
              <a:rPr lang="en-US" sz="2400" b="1" dirty="0" smtClean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endParaRPr lang="en-US" sz="2400" b="1" dirty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318125" y="2451100"/>
            <a:ext cx="3244414" cy="136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>
              <a:spcBef>
                <a:spcPct val="5000"/>
              </a:spcBef>
              <a:buFontTx/>
              <a:buBlip>
                <a:blip r:embed="rId3"/>
              </a:buBlip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Ремонт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342900" indent="-342900">
              <a:spcBef>
                <a:spcPct val="5000"/>
              </a:spcBef>
              <a:buFontTx/>
              <a:buBlip>
                <a:blip r:embed="rId3"/>
              </a:buBlip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Замена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342900" indent="-342900">
              <a:spcBef>
                <a:spcPct val="5000"/>
              </a:spcBef>
              <a:buFontTx/>
              <a:buBlip>
                <a:blip r:embed="rId3"/>
              </a:buBlip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Переоборудование 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342900" indent="-342900">
              <a:spcBef>
                <a:spcPct val="5000"/>
              </a:spcBef>
              <a:buFontTx/>
              <a:buBlip>
                <a:blip r:embed="rId3"/>
              </a:buBlip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Устранение неполадок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6391" name="Text Box 6"/>
          <p:cNvSpPr txBox="1">
            <a:spLocks noChangeArrowheads="1"/>
          </p:cNvSpPr>
          <p:nvPr/>
        </p:nvSpPr>
        <p:spPr bwMode="auto">
          <a:xfrm>
            <a:off x="4724400" y="3657600"/>
            <a:ext cx="3886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6350" indent="7938">
              <a:buFontTx/>
              <a:buNone/>
              <a:defRPr/>
            </a:pPr>
            <a:r>
              <a:rPr lang="ru-RU" sz="2400" b="1" dirty="0" smtClean="0">
                <a:solidFill>
                  <a:srgbClr val="FFCC00"/>
                </a:solidFill>
                <a:latin typeface="Arial" charset="0"/>
              </a:rPr>
              <a:t>Если вырвать с корнем, то будет происходить следующее:</a:t>
            </a:r>
            <a:endParaRPr lang="en-US" sz="2400" b="1" dirty="0">
              <a:solidFill>
                <a:srgbClr val="FFCC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876800" y="4800600"/>
            <a:ext cx="3193489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"/>
              </a:spcBef>
              <a:buFontTx/>
              <a:buBlip>
                <a:blip r:embed="rId3"/>
              </a:buBlip>
              <a:defRPr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Надлежащий вид</a:t>
            </a:r>
            <a:endParaRPr lang="en-US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342900" indent="-342900">
              <a:spcBef>
                <a:spcPct val="5000"/>
              </a:spcBef>
              <a:buFontTx/>
              <a:buBlip>
                <a:blip r:embed="rId3"/>
              </a:buBlip>
              <a:defRPr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Сухая поверхность</a:t>
            </a:r>
            <a:endParaRPr lang="en-US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342900" indent="-342900">
              <a:spcBef>
                <a:spcPct val="5000"/>
              </a:spcBef>
              <a:buFontTx/>
              <a:buBlip>
                <a:blip r:embed="rId3"/>
              </a:buBlip>
              <a:defRPr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Происходит охлаждение</a:t>
            </a:r>
            <a:endParaRPr lang="en-US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342900" indent="-342900">
              <a:spcBef>
                <a:spcPct val="5000"/>
              </a:spcBef>
              <a:buFontTx/>
              <a:buBlip>
                <a:blip r:embed="rId3"/>
              </a:buBlip>
              <a:defRPr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Расположены на одной оси, сохраняется баланс</a:t>
            </a:r>
            <a:endParaRPr lang="en-US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342900" indent="-342900">
              <a:spcBef>
                <a:spcPct val="5000"/>
              </a:spcBef>
              <a:buFontTx/>
              <a:buBlip>
                <a:blip r:embed="rId3"/>
              </a:buBlip>
              <a:defRPr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Хорошо обработаны </a:t>
            </a:r>
          </a:p>
          <a:p>
            <a:pPr marL="342900" indent="-342900">
              <a:spcBef>
                <a:spcPct val="5000"/>
              </a:spcBef>
              <a:buNone/>
              <a:defRPr/>
            </a:pP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    механизмы маслом</a:t>
            </a:r>
            <a:endParaRPr lang="en-US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grpSp>
        <p:nvGrpSpPr>
          <p:cNvPr id="18440" name="Group 8"/>
          <p:cNvGrpSpPr>
            <a:grpSpLocks/>
          </p:cNvGrpSpPr>
          <p:nvPr/>
        </p:nvGrpSpPr>
        <p:grpSpPr bwMode="auto">
          <a:xfrm>
            <a:off x="7239000" y="2057667"/>
            <a:ext cx="1447800" cy="838467"/>
            <a:chOff x="4560" y="441"/>
            <a:chExt cx="912" cy="1049"/>
          </a:xfrm>
        </p:grpSpPr>
        <p:sp>
          <p:nvSpPr>
            <p:cNvPr id="707593" name="AutoShape 9"/>
            <p:cNvSpPr>
              <a:spLocks noChangeArrowheads="1"/>
            </p:cNvSpPr>
            <p:nvPr/>
          </p:nvSpPr>
          <p:spPr bwMode="auto">
            <a:xfrm>
              <a:off x="4560" y="441"/>
              <a:ext cx="912" cy="104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50000">
                  <a:schemeClr val="bg1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Arial" charset="0"/>
              </a:endParaRPr>
            </a:p>
          </p:txBody>
        </p:sp>
        <p:sp>
          <p:nvSpPr>
            <p:cNvPr id="18446" name="Text Box 10"/>
            <p:cNvSpPr txBox="1">
              <a:spLocks noChangeArrowheads="1"/>
            </p:cNvSpPr>
            <p:nvPr/>
          </p:nvSpPr>
          <p:spPr bwMode="auto">
            <a:xfrm>
              <a:off x="4560" y="536"/>
              <a:ext cx="816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Tx/>
                <a:buNone/>
              </a:pPr>
              <a:r>
                <a:rPr lang="ru-RU" sz="1000" b="1" dirty="0" smtClean="0">
                  <a:solidFill>
                    <a:schemeClr val="tx1"/>
                  </a:solidFill>
                </a:rPr>
                <a:t>Проблемы будут возникать в дальнейшем</a:t>
              </a:r>
              <a:endParaRPr lang="en-US" sz="10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441" name="Group 11"/>
          <p:cNvGrpSpPr>
            <a:grpSpLocks/>
          </p:cNvGrpSpPr>
          <p:nvPr/>
        </p:nvGrpSpPr>
        <p:grpSpPr bwMode="auto">
          <a:xfrm>
            <a:off x="7162800" y="4495800"/>
            <a:ext cx="1447800" cy="533400"/>
            <a:chOff x="4512" y="2832"/>
            <a:chExt cx="912" cy="336"/>
          </a:xfrm>
        </p:grpSpPr>
        <p:sp>
          <p:nvSpPr>
            <p:cNvPr id="707596" name="AutoShape 12"/>
            <p:cNvSpPr>
              <a:spLocks noChangeArrowheads="1"/>
            </p:cNvSpPr>
            <p:nvPr/>
          </p:nvSpPr>
          <p:spPr bwMode="auto">
            <a:xfrm>
              <a:off x="4512" y="2832"/>
              <a:ext cx="912" cy="33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C00"/>
                </a:gs>
                <a:gs pos="50000">
                  <a:schemeClr val="bg1"/>
                </a:gs>
                <a:gs pos="100000">
                  <a:srgbClr val="FFCC00"/>
                </a:gs>
              </a:gsLst>
              <a:lin ang="54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Arial" charset="0"/>
              </a:endParaRPr>
            </a:p>
          </p:txBody>
        </p:sp>
        <p:sp>
          <p:nvSpPr>
            <p:cNvPr id="18444" name="Text Box 13"/>
            <p:cNvSpPr txBox="1">
              <a:spLocks noChangeArrowheads="1"/>
            </p:cNvSpPr>
            <p:nvPr/>
          </p:nvSpPr>
          <p:spPr bwMode="auto">
            <a:xfrm>
              <a:off x="4560" y="2832"/>
              <a:ext cx="816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Tx/>
                <a:buNone/>
              </a:pPr>
              <a:r>
                <a:rPr lang="ru-RU" sz="1200" b="1" dirty="0" smtClean="0">
                  <a:solidFill>
                    <a:schemeClr val="tx1"/>
                  </a:solidFill>
                </a:rPr>
                <a:t>Проблемы устранены</a:t>
              </a:r>
              <a:endParaRPr lang="en-US" sz="12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18442" name="Picture 17" descr="Noria logo final 4c_ne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67600" y="6324600"/>
            <a:ext cx="165893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52400"/>
            <a:ext cx="8229600" cy="1295400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Программа по техническому обслуживанию и безопасности работы</a:t>
            </a:r>
            <a:endParaRPr lang="en-GB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915400" cy="4648200"/>
          </a:xfrm>
        </p:spPr>
        <p:txBody>
          <a:bodyPr/>
          <a:lstStyle/>
          <a:p>
            <a:pPr marL="514350" indent="-514350">
              <a:spcBef>
                <a:spcPct val="0"/>
              </a:spcBef>
              <a:buFontTx/>
              <a:buAutoNum type="arabicParenR"/>
              <a:defRPr/>
            </a:pPr>
            <a:r>
              <a:rPr lang="ru-RU" sz="2000" dirty="0" smtClean="0"/>
              <a:t>Первоначальный заказ можно сделать на сайте</a:t>
            </a:r>
            <a:endParaRPr lang="en-GB" sz="2000" dirty="0" smtClean="0"/>
          </a:p>
          <a:p>
            <a:pPr marL="514350" indent="-514350">
              <a:spcBef>
                <a:spcPct val="0"/>
              </a:spcBef>
              <a:buFontTx/>
              <a:buAutoNum type="arabicParenR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Оценка по безопасности работы и подбор смазки</a:t>
            </a:r>
            <a:endParaRPr lang="en-GB" sz="2000" dirty="0" smtClean="0"/>
          </a:p>
          <a:p>
            <a:pPr marL="514350" indent="-514350">
              <a:spcBef>
                <a:spcPct val="0"/>
              </a:spcBef>
              <a:buFontTx/>
              <a:buAutoNum type="arabicParenR"/>
              <a:defRPr/>
            </a:pPr>
            <a:r>
              <a:rPr lang="ru-RU" sz="2000" dirty="0" smtClean="0"/>
              <a:t>Стерильное помещение, где хранится смазочная продукция</a:t>
            </a:r>
            <a:endParaRPr lang="en-GB" sz="20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514350" indent="-514350">
              <a:spcBef>
                <a:spcPct val="0"/>
              </a:spcBef>
              <a:buFontTx/>
              <a:buAutoNum type="arabicParenR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Аналитическая программа масел</a:t>
            </a:r>
            <a:endParaRPr lang="en-GB" sz="2000" dirty="0" smtClean="0"/>
          </a:p>
          <a:p>
            <a:pPr marL="514350" indent="-514350">
              <a:spcBef>
                <a:spcPct val="0"/>
              </a:spcBef>
              <a:buFontTx/>
              <a:buAutoNum type="arabicParenR"/>
              <a:defRPr/>
            </a:pPr>
            <a:r>
              <a:rPr lang="ru-RU" sz="2000" dirty="0" smtClean="0"/>
              <a:t>Сотрудничество с компаниями </a:t>
            </a:r>
            <a:r>
              <a:rPr lang="en-GB" sz="2000" dirty="0" smtClean="0"/>
              <a:t>Des Case </a:t>
            </a:r>
            <a:r>
              <a:rPr lang="en-GB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breather</a:t>
            </a:r>
            <a:r>
              <a:rPr lang="en-GB" sz="2000" dirty="0" smtClean="0"/>
              <a:t> </a:t>
            </a:r>
            <a:r>
              <a:rPr lang="ru-RU" sz="2000" dirty="0" smtClean="0"/>
              <a:t>и</a:t>
            </a:r>
            <a:r>
              <a:rPr lang="en-GB" sz="2000" dirty="0" smtClean="0"/>
              <a:t> Esco </a:t>
            </a:r>
            <a:r>
              <a:rPr lang="en-GB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oil sight glasses</a:t>
            </a:r>
          </a:p>
          <a:p>
            <a:pPr marL="514350" indent="-514350">
              <a:spcBef>
                <a:spcPct val="0"/>
              </a:spcBef>
              <a:buFontTx/>
              <a:buAutoNum type="arabicParenR"/>
              <a:defRPr/>
            </a:pPr>
            <a:r>
              <a:rPr lang="ru-RU" sz="2000" dirty="0" smtClean="0"/>
              <a:t>Также компании </a:t>
            </a:r>
            <a:r>
              <a:rPr lang="en-GB" sz="2000" dirty="0" smtClean="0"/>
              <a:t>AMS </a:t>
            </a:r>
            <a:r>
              <a:rPr lang="en-GB" sz="20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Filtration</a:t>
            </a:r>
            <a:r>
              <a:rPr lang="en-GB" sz="2000" dirty="0" smtClean="0"/>
              <a:t> </a:t>
            </a:r>
            <a:r>
              <a:rPr lang="ru-RU" sz="2000" dirty="0" smtClean="0"/>
              <a:t>и</a:t>
            </a:r>
            <a:r>
              <a:rPr lang="en-GB" sz="2000" dirty="0" smtClean="0"/>
              <a:t> Des Case filtration</a:t>
            </a:r>
            <a:r>
              <a:rPr lang="ru-RU" sz="2000" dirty="0" smtClean="0"/>
              <a:t> по фильтрации масел</a:t>
            </a:r>
            <a:endParaRPr lang="en-GB" sz="2000" dirty="0" smtClean="0"/>
          </a:p>
          <a:p>
            <a:pPr marL="514350" indent="-514350">
              <a:spcBef>
                <a:spcPct val="0"/>
              </a:spcBef>
              <a:buFontTx/>
              <a:buAutoNum type="arabicParenR"/>
              <a:defRPr/>
            </a:pPr>
            <a:r>
              <a:rPr lang="ru-RU" sz="2000" dirty="0" smtClean="0"/>
              <a:t>Контроль за «прибылью на инвестиционный капитал» </a:t>
            </a:r>
            <a:r>
              <a:rPr lang="en-GB" sz="2000" dirty="0" smtClean="0"/>
              <a:t>(ROI)</a:t>
            </a:r>
          </a:p>
          <a:p>
            <a:pPr marL="514350" indent="-514350">
              <a:spcBef>
                <a:spcPct val="0"/>
              </a:spcBef>
              <a:buFontTx/>
              <a:buAutoNum type="arabicParenR"/>
              <a:defRPr/>
            </a:pPr>
            <a:r>
              <a:rPr lang="ru-RU" sz="2000" dirty="0" smtClean="0"/>
              <a:t>Заявить о возникающих проблемах, что бы отслеживать «прибыль на инвестиционный капитал»</a:t>
            </a:r>
            <a:endParaRPr lang="en-GB" sz="2000" dirty="0" smtClean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-50800"/>
            <a:ext cx="52578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5" descr="perma logo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1400" y="3532188"/>
            <a:ext cx="1752600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Content Placeholder 4" descr="classic_le.jpg"/>
          <p:cNvPicPr>
            <a:picLocks noGrp="1" noChangeAspect="1"/>
          </p:cNvPicPr>
          <p:nvPr>
            <p:ph sz="half" idx="4294967295"/>
          </p:nvPr>
        </p:nvPicPr>
        <p:blipFill>
          <a:blip r:embed="rId4" cstate="email"/>
          <a:stretch>
            <a:fillRect/>
          </a:stretch>
        </p:blipFill>
        <p:spPr>
          <a:xfrm>
            <a:off x="7701358" y="3962400"/>
            <a:ext cx="909242" cy="1600200"/>
          </a:xfrm>
          <a:effectLst>
            <a:softEdge rad="112500"/>
          </a:effectLst>
        </p:spPr>
      </p:pic>
      <p:pic>
        <p:nvPicPr>
          <p:cNvPr id="20485" name="Picture 16" descr="Banner_red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63938"/>
            <a:ext cx="213360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Content Placeholder 5" descr="both guns and caps_4025.jpg"/>
          <p:cNvPicPr>
            <a:picLocks noGrp="1" noChangeAspect="1"/>
          </p:cNvPicPr>
          <p:nvPr>
            <p:ph sz="half" idx="4294967295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0" y="4038600"/>
            <a:ext cx="2133600" cy="1447800"/>
          </a:xfr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82000" cy="838200"/>
          </a:xfrm>
        </p:spPr>
        <p:txBody>
          <a:bodyPr/>
          <a:lstStyle/>
          <a:p>
            <a:pPr>
              <a:defRPr/>
            </a:pPr>
            <a:r>
              <a:rPr lang="ru-RU" sz="2800" i="1" dirty="0" smtClean="0"/>
              <a:t>Перед рекомендациями консультанта компании </a:t>
            </a:r>
            <a:r>
              <a:rPr lang="en-GB" sz="2800" i="1" dirty="0" smtClean="0"/>
              <a:t>L.E. </a:t>
            </a:r>
            <a:endParaRPr lang="en-GB" sz="2800" i="1" dirty="0"/>
          </a:p>
        </p:txBody>
      </p:sp>
      <p:pic>
        <p:nvPicPr>
          <p:cNvPr id="9" name="Picture 2" descr="Lubrication Class Powerpoint01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8900" y="981075"/>
            <a:ext cx="4483100" cy="3743325"/>
          </a:xfrm>
          <a:noFill/>
        </p:spPr>
      </p:pic>
      <p:pic>
        <p:nvPicPr>
          <p:cNvPr id="10" name="Picture 2" descr="Lubrication Class Powerpoint0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990600"/>
            <a:ext cx="4419600" cy="3733800"/>
          </a:xfrm>
          <a:noFill/>
        </p:spPr>
      </p:pic>
      <p:pic>
        <p:nvPicPr>
          <p:cNvPr id="11" name="Picture 2" descr="Lubrication Class Powerpoint0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67000" y="3790950"/>
            <a:ext cx="3886200" cy="2914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/>
          <a:lstStyle/>
          <a:p>
            <a:pPr>
              <a:defRPr/>
            </a:pPr>
            <a:r>
              <a:rPr lang="ru-RU" sz="3200" i="1" dirty="0" smtClean="0"/>
              <a:t>После рекомендаций компании </a:t>
            </a:r>
            <a:r>
              <a:rPr lang="en-GB" sz="3200" i="1" dirty="0" smtClean="0"/>
              <a:t>L.E. </a:t>
            </a:r>
            <a:endParaRPr lang="en-GB" sz="3200" i="1" dirty="0"/>
          </a:p>
        </p:txBody>
      </p:sp>
      <p:pic>
        <p:nvPicPr>
          <p:cNvPr id="8" name="Picture 2" descr="Lubrication Class Powerpoint01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28600" y="1219200"/>
            <a:ext cx="4392613" cy="2743200"/>
          </a:xfrm>
          <a:effectLst>
            <a:softEdge rad="112500"/>
          </a:effectLst>
        </p:spPr>
      </p:pic>
      <p:pic>
        <p:nvPicPr>
          <p:cNvPr id="12" name="Picture 2" descr="Lubrication Class Powerpoint0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991100" y="1295400"/>
            <a:ext cx="4000500" cy="2667000"/>
          </a:xfrm>
          <a:effectLst>
            <a:softEdge rad="112500"/>
          </a:effectLst>
        </p:spPr>
      </p:pic>
      <p:pic>
        <p:nvPicPr>
          <p:cNvPr id="13" name="Picture 2" descr="Lubrication Class Powerpoint01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67000" y="3422650"/>
            <a:ext cx="3966712" cy="3206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81000" y="838200"/>
            <a:ext cx="8610600" cy="17526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ru-RU" sz="2800" dirty="0" smtClean="0"/>
              <a:t>Цементная промышленность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ru-RU" sz="2800" dirty="0" smtClean="0"/>
              <a:t>Основные применения и анализ пригодности</a:t>
            </a:r>
            <a:endParaRPr lang="en-GB" sz="2800" dirty="0"/>
          </a:p>
        </p:txBody>
      </p:sp>
      <p:pic>
        <p:nvPicPr>
          <p:cNvPr id="23555" name="Content Placeholder 3" descr="LE full logo - white bor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52400"/>
            <a:ext cx="36576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4876800"/>
            <a:ext cx="47625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titan cement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8850" y="4876800"/>
            <a:ext cx="43719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14" descr="100_031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25908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7" name="Picture 5" descr="Picture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24400" y="533400"/>
            <a:ext cx="4325046" cy="2514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4876800" y="3045023"/>
            <a:ext cx="41148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 algn="ctr">
              <a:buFontTx/>
              <a:buNone/>
              <a:defRPr/>
            </a:pPr>
            <a:r>
              <a:rPr lang="en-US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Lubrication Engineers®, Inc. </a:t>
            </a:r>
          </a:p>
          <a:p>
            <a:pPr marL="342900" indent="-342900" algn="ctr">
              <a:buFontTx/>
              <a:buNone/>
              <a:defRPr/>
            </a:pP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Центр производства и технологии</a:t>
            </a:r>
            <a:endParaRPr lang="en-US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457200" y="6367046"/>
            <a:ext cx="2819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42900" indent="-342900">
              <a:buFontTx/>
              <a:buNone/>
              <a:defRPr/>
            </a:pPr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Уичита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,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charset="0"/>
              </a:rPr>
              <a:t> шт. Канзас</a:t>
            </a:r>
            <a:endParaRPr lang="en-US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90120" name="Picture 8" descr="Picture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9612" y="4133850"/>
            <a:ext cx="4547638" cy="213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152400" y="1428373"/>
            <a:ext cx="4267200" cy="2169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“</a:t>
            </a:r>
            <a:r>
              <a:rPr lang="ru-RU" sz="1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сейчас на рынке не существует аналогов продукции компании </a:t>
            </a:r>
            <a:r>
              <a:rPr lang="en-US" sz="18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Lubrication Engineers</a:t>
            </a:r>
            <a:r>
              <a:rPr lang="ru-RU" sz="1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j-lt"/>
              </a:rPr>
              <a:t>, которая может быть использована в любой период эксплуатации</a:t>
            </a:r>
            <a:r>
              <a:rPr lang="en-US" sz="18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.”</a:t>
            </a:r>
            <a:endParaRPr lang="en-US" sz="18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00600" y="3790950"/>
            <a:ext cx="4343400" cy="300082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Tx/>
              <a:buNone/>
              <a:defRPr/>
            </a:pPr>
            <a:r>
              <a:rPr lang="en-US" sz="18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“</a:t>
            </a:r>
            <a:r>
              <a:rPr lang="ru-RU" sz="18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 1951 года компания </a:t>
            </a:r>
            <a:r>
              <a:rPr lang="en-US" sz="18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Lubrication Engineers </a:t>
            </a:r>
            <a:r>
              <a:rPr lang="ru-RU" sz="1800" b="1" i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пытается создать самую лучшую продукцию, которая помогает своим клиентам решить проблемы и  увеличить  производительность».</a:t>
            </a:r>
            <a:endParaRPr lang="en-US" sz="1800" b="1" i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152" name="Content Placeholder 3" descr="LE full logo - white border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76200" y="76200"/>
            <a:ext cx="3657600" cy="1128713"/>
          </a:xfr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0" y="1371600"/>
            <a:ext cx="9144000" cy="3771900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Шаровая мельница и печи обжига</a:t>
            </a:r>
            <a:r>
              <a:rPr lang="en-GB" sz="48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sz="48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8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Условия эксплуатации</a:t>
            </a:r>
            <a:r>
              <a:rPr lang="en-GB" sz="48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GB" sz="48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8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</a:t>
            </a:r>
            <a:r>
              <a:rPr lang="en-GB" sz="48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br>
              <a:rPr lang="en-GB" sz="48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800" b="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Свойства смазок для открытых передач</a:t>
            </a:r>
            <a:endParaRPr lang="en-GB" sz="4800" b="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143875" cy="100012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Условия эксплуатации шаровой мельницы</a:t>
            </a:r>
            <a:endParaRPr lang="en-GB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829175" cy="4525963"/>
          </a:xfrm>
        </p:spPr>
        <p:txBody>
          <a:bodyPr/>
          <a:lstStyle/>
          <a:p>
            <a:pPr eaLnBrk="1" hangingPunct="1">
              <a:buClr>
                <a:srgbClr val="000066"/>
              </a:buClr>
              <a:buFontTx/>
              <a:buNone/>
              <a:defRPr/>
            </a:pPr>
            <a:endParaRPr lang="en-GB" sz="2800" dirty="0" smtClean="0"/>
          </a:p>
          <a:p>
            <a:pPr eaLnBrk="1" hangingPunct="1"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Тяжелая нагрузка</a:t>
            </a:r>
            <a:endParaRPr lang="en-GB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Неравномерная </a:t>
            </a:r>
          </a:p>
          <a:p>
            <a:pPr eaLnBrk="1" hangingPunct="1">
              <a:buClr>
                <a:srgbClr val="000066"/>
              </a:buClr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нагрузка</a:t>
            </a:r>
            <a:endParaRPr lang="en-GB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Медленная скорость</a:t>
            </a:r>
            <a:endParaRPr lang="en-GB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Частые остановки</a:t>
            </a:r>
          </a:p>
          <a:p>
            <a:pPr eaLnBrk="1" hangingPunct="1">
              <a:buClr>
                <a:srgbClr val="000066"/>
              </a:buClr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и старты</a:t>
            </a:r>
            <a:endParaRPr lang="en-GB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endParaRPr lang="en-GB" sz="2800" dirty="0" smtClean="0"/>
          </a:p>
          <a:p>
            <a:pPr eaLnBrk="1" hangingPunct="1">
              <a:defRPr/>
            </a:pPr>
            <a:endParaRPr lang="en-GB" sz="2800" dirty="0" smtClean="0"/>
          </a:p>
        </p:txBody>
      </p:sp>
      <p:pic>
        <p:nvPicPr>
          <p:cNvPr id="25604" name="Content Placeholder 5" descr="Titania Mine Norwa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91088" y="2219325"/>
            <a:ext cx="4181475" cy="273367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15313" cy="881063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i="1" dirty="0" smtClean="0"/>
              <a:t>Требуемые характеристики </a:t>
            </a:r>
            <a:r>
              <a:rPr lang="en-GB" sz="3600" i="1" dirty="0" smtClean="0"/>
              <a:t> </a:t>
            </a:r>
            <a:r>
              <a:rPr lang="ru-RU" sz="3600" i="1" dirty="0" smtClean="0"/>
              <a:t>к смазкам для открытых передач</a:t>
            </a:r>
            <a:endParaRPr lang="en-GB" sz="3600" i="1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0" y="1295400"/>
            <a:ext cx="9144000" cy="55626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Высокий индекс вязкости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Противозадирные свойства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Противоизносные свойства, и устойчивость к трению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Clr>
                <a:srgbClr val="000066"/>
              </a:buClr>
              <a:buFontTx/>
              <a:buNone/>
              <a:defRPr/>
            </a:pP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сбережение электроэнергии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 eaLnBrk="1" hangingPunct="1">
              <a:lnSpc>
                <a:spcPct val="90000"/>
              </a:lnSpc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Твердая смазочная пленка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Клейкие свойства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Обладать хорошей текучестью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Экологически безопасна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Clr>
                <a:srgbClr val="000066"/>
              </a:buClr>
              <a:buFont typeface="Wingdings" pitchFamily="2" charset="2"/>
              <a:buChar char="Ø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Прозрачная </a:t>
            </a:r>
            <a:endParaRPr lang="en-GB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1214438"/>
            <a:ext cx="8991600" cy="3052762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dirty="0" smtClean="0"/>
              <a:t>Смазка </a:t>
            </a:r>
            <a:r>
              <a:rPr lang="en-GB" sz="4400" dirty="0" smtClean="0"/>
              <a:t>PYROSHIELD XH 9011</a:t>
            </a:r>
            <a:r>
              <a:rPr lang="ru-RU" sz="4400" dirty="0" smtClean="0"/>
              <a:t> компании </a:t>
            </a:r>
            <a:r>
              <a:rPr lang="en-GB" dirty="0" smtClean="0"/>
              <a:t>LE</a:t>
            </a:r>
            <a:br>
              <a:rPr lang="en-GB" dirty="0" smtClean="0"/>
            </a:br>
            <a:r>
              <a:rPr lang="en-GB" dirty="0" smtClean="0"/>
              <a:t> </a:t>
            </a:r>
            <a:br>
              <a:rPr lang="en-GB" dirty="0" smtClean="0"/>
            </a:br>
            <a:r>
              <a:rPr lang="ru-RU" sz="2000" dirty="0" smtClean="0"/>
              <a:t>Усовершенствованная смазка для открытых передач в цементном производстве, которые способствуют уменьшению затрат на ремонтные работы</a:t>
            </a:r>
            <a:r>
              <a:rPr lang="en-US" sz="2000" i="1" dirty="0" smtClean="0"/>
              <a:t/>
            </a:r>
            <a:br>
              <a:rPr lang="en-US" sz="2000" i="1" dirty="0" smtClean="0"/>
            </a:br>
            <a:endParaRPr lang="en-GB" sz="2000" i="1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2000" y="4437063"/>
            <a:ext cx="7810500" cy="1201737"/>
          </a:xfrm>
        </p:spPr>
        <p:txBody>
          <a:bodyPr/>
          <a:lstStyle/>
          <a:p>
            <a:pPr eaLnBrk="1" hangingPunct="1">
              <a:defRPr/>
            </a:pP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Каким образом смазка </a:t>
            </a:r>
            <a:r>
              <a:rPr lang="en-GB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Pyroshield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поможет повысить прибыль производства </a:t>
            </a:r>
            <a:endParaRPr lang="en-GB" b="1" i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929563" cy="1071563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i="1" dirty="0" smtClean="0"/>
              <a:t>Что из себя представляет смазка </a:t>
            </a:r>
            <a:r>
              <a:rPr lang="en-GB" sz="3200" i="1" dirty="0" err="1" smtClean="0"/>
              <a:t>Pyroshield</a:t>
            </a:r>
            <a:r>
              <a:rPr lang="en-GB" sz="3200" i="1" dirty="0" smtClean="0"/>
              <a:t> XH 9011?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915400" cy="495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000" dirty="0" smtClean="0"/>
              <a:t>Высокий индекс вязкости, </a:t>
            </a:r>
            <a:r>
              <a:rPr lang="en-GB" sz="2000" dirty="0" smtClean="0"/>
              <a:t>100%</a:t>
            </a:r>
            <a:r>
              <a:rPr lang="ru-RU" sz="2000" dirty="0" smtClean="0"/>
              <a:t> синтетическая смазка для открытых передач для печей обжига и дробильных мельниц</a:t>
            </a:r>
            <a:endParaRPr lang="en-GB" sz="2000" dirty="0" smtClean="0"/>
          </a:p>
          <a:p>
            <a:pPr algn="ctr" eaLnBrk="1" hangingPunct="1">
              <a:defRPr/>
            </a:pPr>
            <a:r>
              <a:rPr lang="ru-RU" sz="2000" dirty="0" smtClean="0"/>
              <a:t>Создана из сочетания уникальных противозадирных присадок и присадки  </a:t>
            </a:r>
            <a:r>
              <a:rPr lang="en-GB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ALMASOL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®</a:t>
            </a:r>
            <a:r>
              <a:rPr lang="en-US" sz="2000" dirty="0" smtClean="0">
                <a:cs typeface="Arial" pitchFamily="34" charset="0"/>
              </a:rPr>
              <a:t>, </a:t>
            </a:r>
            <a:r>
              <a:rPr lang="ru-RU" sz="2000" dirty="0" smtClean="0">
                <a:cs typeface="Arial" pitchFamily="34" charset="0"/>
              </a:rPr>
              <a:t>снижающую износ</a:t>
            </a:r>
            <a:endParaRPr lang="en-US" sz="2000" dirty="0" smtClean="0">
              <a:cs typeface="Arial" pitchFamily="34" charset="0"/>
            </a:endParaRPr>
          </a:p>
          <a:p>
            <a:pPr algn="ctr" eaLnBrk="1" hangingPunct="1">
              <a:buFontTx/>
              <a:buNone/>
              <a:defRPr/>
            </a:pPr>
            <a:endParaRPr lang="en-US" sz="2000" dirty="0" smtClean="0">
              <a:cs typeface="Arial" pitchFamily="34" charset="0"/>
            </a:endParaRPr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sz="2000" dirty="0" smtClean="0"/>
              <a:t>Подходит для всех типов открытых передач, особенно  в области где образуется растрескивание и расслоение поверхности коробки, например в печи обжига</a:t>
            </a:r>
            <a:endParaRPr lang="en-US" sz="2000" dirty="0" smtClean="0"/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sz="2000" dirty="0" smtClean="0"/>
              <a:t>На поверхности открытых передач образуется толстый слой смазывающей пленки</a:t>
            </a:r>
            <a:endParaRPr lang="en-US" sz="2000" dirty="0" smtClean="0"/>
          </a:p>
          <a:p>
            <a:pPr algn="ctr" eaLnBrk="1" hangingPunct="1">
              <a:lnSpc>
                <a:spcPct val="90000"/>
              </a:lnSpc>
              <a:defRPr/>
            </a:pPr>
            <a:r>
              <a:rPr lang="ru-RU" sz="2000" dirty="0" smtClean="0"/>
              <a:t>С учетом индекса вязкости от производителя, смазки отвечают требованиям для работы  при различном диапазоне температур</a:t>
            </a:r>
            <a:endParaRPr lang="en-US" sz="2000" dirty="0" smtClean="0"/>
          </a:p>
          <a:p>
            <a:pPr algn="ctr" eaLnBrk="1" hangingPunct="1">
              <a:defRPr/>
            </a:pPr>
            <a:endParaRPr lang="en-US" sz="2400" dirty="0" smtClean="0">
              <a:cs typeface="Arial" pitchFamily="34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7929563" cy="928688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i="1" dirty="0" smtClean="0"/>
              <a:t>Что из себя представляет смазка </a:t>
            </a:r>
            <a:r>
              <a:rPr lang="en-GB" sz="3600" i="1" dirty="0" err="1" smtClean="0"/>
              <a:t>Pyroshield</a:t>
            </a:r>
            <a:r>
              <a:rPr lang="en-GB" sz="3600" i="1" dirty="0" smtClean="0"/>
              <a:t> XH 9011?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763000" cy="480695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Смазка 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9011 PYROSHIELD XH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обладает улучшенными свойствами для работы при тяжелой нагрузке, благодаря противозадирными присадкам</a:t>
            </a:r>
            <a:endParaRPr lang="en-US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endParaRPr lang="en-US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Смазка 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9011 PYROSHIELD XH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имеет 14 ступенчатую проборку, согласно Организации по Зубчатым передачам. Смазки 9000 и 9001 имеют 12 ступенчатую проборку </a:t>
            </a:r>
            <a:endParaRPr lang="en-US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endParaRPr lang="en-US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76200"/>
            <a:ext cx="7772400" cy="881063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i="1" dirty="0" smtClean="0"/>
              <a:t>Что из себя представляет смазка </a:t>
            </a:r>
            <a:r>
              <a:rPr lang="en-GB" sz="3600" i="1" dirty="0" err="1" smtClean="0"/>
              <a:t>Pyroshield</a:t>
            </a:r>
            <a:r>
              <a:rPr lang="en-GB" sz="3600" i="1" dirty="0" smtClean="0"/>
              <a:t> XH 9011?</a:t>
            </a:r>
            <a:endParaRPr lang="en-GB" sz="3600" i="1" dirty="0" smtClean="0">
              <a:solidFill>
                <a:srgbClr val="000066"/>
              </a:solidFill>
            </a:endParaRPr>
          </a:p>
        </p:txBody>
      </p:sp>
      <p:sp>
        <p:nvSpPr>
          <p:cNvPr id="30723" name="Rectangle 4"/>
          <p:cNvSpPr>
            <a:spLocks noGrp="1" noChangeArrowheads="1"/>
          </p:cNvSpPr>
          <p:nvPr>
            <p:ph sz="half" idx="1"/>
          </p:nvPr>
        </p:nvSpPr>
        <p:spPr>
          <a:xfrm>
            <a:off x="228600" y="1295401"/>
            <a:ext cx="4495800" cy="4800600"/>
          </a:xfrm>
        </p:spPr>
        <p:txBody>
          <a:bodyPr/>
          <a:lstStyle/>
          <a:p>
            <a:pPr eaLnBrk="1" hangingPunct="1"/>
            <a:r>
              <a:rPr lang="en-GB" sz="1800" dirty="0" smtClean="0"/>
              <a:t>100% </a:t>
            </a:r>
            <a:r>
              <a:rPr lang="ru-RU" sz="1800" dirty="0" smtClean="0"/>
              <a:t>синтетическая смазка</a:t>
            </a:r>
            <a:endParaRPr lang="en-GB" sz="1800" dirty="0" smtClean="0"/>
          </a:p>
          <a:p>
            <a:pPr eaLnBrk="1" hangingPunct="1"/>
            <a:r>
              <a:rPr lang="ru-RU" sz="1800" dirty="0" smtClean="0"/>
              <a:t>Высокий индекс вязкости базового масла</a:t>
            </a:r>
            <a:endParaRPr lang="en-GB" sz="1800" dirty="0" smtClean="0"/>
          </a:p>
          <a:p>
            <a:pPr eaLnBrk="1" hangingPunct="1"/>
            <a:r>
              <a:rPr lang="ru-RU" sz="1800" dirty="0" smtClean="0"/>
              <a:t>Толстый слой смазывающей пленки</a:t>
            </a:r>
            <a:endParaRPr lang="en-GB" sz="1800" dirty="0" smtClean="0"/>
          </a:p>
          <a:p>
            <a:pPr eaLnBrk="1" hangingPunct="1"/>
            <a:r>
              <a:rPr lang="ru-RU" sz="1800" dirty="0" smtClean="0"/>
              <a:t>Удовлетворяет технические требования производителя оборудования </a:t>
            </a:r>
            <a:endParaRPr lang="en-GB" sz="1800" dirty="0" smtClean="0"/>
          </a:p>
          <a:p>
            <a:pPr eaLnBrk="1" hangingPunct="1"/>
            <a:r>
              <a:rPr lang="ru-RU" sz="1800" dirty="0" smtClean="0"/>
              <a:t>Высококачественные противозадирные свойства</a:t>
            </a:r>
            <a:endParaRPr lang="en-GB" sz="1800" dirty="0" smtClean="0"/>
          </a:p>
          <a:p>
            <a:pPr eaLnBrk="1" hangingPunct="1"/>
            <a:r>
              <a:rPr lang="en-GB" sz="1800" dirty="0" smtClean="0"/>
              <a:t>ALMASOL</a:t>
            </a:r>
          </a:p>
          <a:p>
            <a:pPr eaLnBrk="1" hangingPunct="1"/>
            <a:r>
              <a:rPr lang="ru-RU" sz="1800" dirty="0" smtClean="0"/>
              <a:t>Растворитель, имеющий пищевой доступ </a:t>
            </a:r>
            <a:r>
              <a:rPr lang="en-GB" sz="1800" dirty="0" smtClean="0"/>
              <a:t>USDA H-1</a:t>
            </a:r>
          </a:p>
          <a:p>
            <a:pPr eaLnBrk="1" hangingPunct="1"/>
            <a:r>
              <a:rPr lang="ru-RU" sz="1800" dirty="0" smtClean="0"/>
              <a:t>14 ступенчатая проборка, согласно Исследовательской Организации по ЗП</a:t>
            </a:r>
            <a:endParaRPr lang="en-GB" sz="1800" dirty="0" smtClean="0"/>
          </a:p>
        </p:txBody>
      </p:sp>
      <p:sp>
        <p:nvSpPr>
          <p:cNvPr id="30724" name="Rectangle 5"/>
          <p:cNvSpPr>
            <a:spLocks noGrp="1" noChangeArrowheads="1"/>
          </p:cNvSpPr>
          <p:nvPr>
            <p:ph sz="half" idx="2"/>
          </p:nvPr>
        </p:nvSpPr>
        <p:spPr>
          <a:xfrm>
            <a:off x="4648200" y="1371600"/>
            <a:ext cx="4316413" cy="4754563"/>
          </a:xfrm>
        </p:spPr>
        <p:txBody>
          <a:bodyPr/>
          <a:lstStyle/>
          <a:p>
            <a:pPr eaLnBrk="1" hangingPunct="1"/>
            <a:r>
              <a:rPr lang="ru-RU" sz="1800" dirty="0" smtClean="0"/>
              <a:t>Уменьшение потребление масла</a:t>
            </a:r>
            <a:endParaRPr lang="en-GB" sz="1800" dirty="0" smtClean="0"/>
          </a:p>
          <a:p>
            <a:pPr eaLnBrk="1" hangingPunct="1"/>
            <a:r>
              <a:rPr lang="ru-RU" sz="1800" dirty="0" smtClean="0"/>
              <a:t>Уменьшение температурного режима коробок передач</a:t>
            </a:r>
            <a:endParaRPr lang="en-GB" sz="1800" dirty="0" smtClean="0"/>
          </a:p>
          <a:p>
            <a:pPr eaLnBrk="1" hangingPunct="1"/>
            <a:r>
              <a:rPr lang="ru-RU" sz="1800" dirty="0" smtClean="0"/>
              <a:t>Хорошие клейкие свойства</a:t>
            </a:r>
            <a:endParaRPr lang="en-GB" sz="1800" dirty="0" smtClean="0"/>
          </a:p>
          <a:p>
            <a:pPr eaLnBrk="1" hangingPunct="1"/>
            <a:r>
              <a:rPr lang="ru-RU" sz="1800" dirty="0" smtClean="0"/>
              <a:t>Не образуется отложений на стенках коробки передач или на зубьях передачи</a:t>
            </a:r>
            <a:endParaRPr lang="en-GB" sz="1800" dirty="0" smtClean="0"/>
          </a:p>
          <a:p>
            <a:pPr eaLnBrk="1" hangingPunct="1"/>
            <a:r>
              <a:rPr lang="ru-RU" sz="1800" dirty="0" smtClean="0"/>
              <a:t>Используется для </a:t>
            </a:r>
            <a:r>
              <a:rPr lang="ru-RU" sz="1800" b="1" dirty="0" smtClean="0"/>
              <a:t>всех типов открытых передач</a:t>
            </a:r>
            <a:r>
              <a:rPr lang="en-GB" sz="1800" dirty="0" smtClean="0"/>
              <a:t>: </a:t>
            </a:r>
            <a:r>
              <a:rPr lang="ru-RU" sz="1800" dirty="0" smtClean="0"/>
              <a:t>шаровая мельница, стержневая барабанная мельница, мельница частичного самоизмельчения, сушильная печь, печи обжига</a:t>
            </a:r>
            <a:endParaRPr lang="en-GB" sz="1800" dirty="0" smtClean="0"/>
          </a:p>
          <a:p>
            <a:pPr eaLnBrk="1" hangingPunct="1"/>
            <a:r>
              <a:rPr lang="ru-RU" sz="1800" dirty="0" smtClean="0"/>
              <a:t>Хорошо подходит для начерно обработанных областей в печах обжига</a:t>
            </a:r>
            <a:endParaRPr lang="en-GB" sz="1800" dirty="0" smtClean="0"/>
          </a:p>
          <a:p>
            <a:pPr eaLnBrk="1" hangingPunct="1"/>
            <a:endParaRPr lang="en-GB" dirty="0" smtClean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"/>
            <a:ext cx="7924800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i="1" dirty="0" smtClean="0"/>
              <a:t>  </a:t>
            </a:r>
            <a:r>
              <a:rPr lang="ru-RU" sz="3600" i="1" dirty="0" smtClean="0"/>
              <a:t>Одобрение смазки</a:t>
            </a:r>
            <a:r>
              <a:rPr lang="en-GB" sz="3600" i="1" dirty="0" smtClean="0"/>
              <a:t> PYROSHIELD </a:t>
            </a:r>
            <a:r>
              <a:rPr lang="ru-RU" sz="3600" i="1" dirty="0" smtClean="0"/>
              <a:t>производителями оборудований</a:t>
            </a:r>
            <a:endParaRPr lang="en-GB" sz="3600" i="1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066800" y="1643063"/>
            <a:ext cx="8077200" cy="4452937"/>
          </a:xfrm>
        </p:spPr>
        <p:txBody>
          <a:bodyPr/>
          <a:lstStyle/>
          <a:p>
            <a:pPr algn="ctr" eaLnBrk="1" hangingPunct="1">
              <a:buFontTx/>
              <a:buChar char="•"/>
            </a:pPr>
            <a:endParaRPr lang="en-GB" dirty="0" smtClean="0"/>
          </a:p>
          <a:p>
            <a:pPr algn="ctr" eaLnBrk="1" hangingPunct="1">
              <a:buFontTx/>
              <a:buNone/>
            </a:pPr>
            <a:endParaRPr lang="en-GB" dirty="0" smtClean="0"/>
          </a:p>
          <a:p>
            <a:pPr algn="ctr" eaLnBrk="1" hangingPunct="1">
              <a:buFontTx/>
              <a:buChar char="•"/>
            </a:pPr>
            <a:endParaRPr lang="en-GB" dirty="0" smtClean="0"/>
          </a:p>
          <a:p>
            <a:pPr algn="ctr" eaLnBrk="1" hangingPunct="1"/>
            <a:endParaRPr lang="en-GB" dirty="0" smtClean="0"/>
          </a:p>
        </p:txBody>
      </p:sp>
      <p:pic>
        <p:nvPicPr>
          <p:cNvPr id="31748" name="Picture 3" descr="signa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2863" y="1905000"/>
            <a:ext cx="17859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4" descr="GLV001_2501.gif"/>
          <p:cNvPicPr>
            <a:picLocks noChangeAspect="1"/>
          </p:cNvPicPr>
          <p:nvPr/>
        </p:nvPicPr>
        <p:blipFill>
          <a:blip r:embed="rId3" cstate="print"/>
          <a:srcRect b="84589"/>
          <a:stretch>
            <a:fillRect/>
          </a:stretch>
        </p:blipFill>
        <p:spPr bwMode="auto">
          <a:xfrm>
            <a:off x="3463925" y="1143000"/>
            <a:ext cx="2687638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5" descr="fwFrontLogo3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3124200"/>
            <a:ext cx="53943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6" descr="Walchandnagar_Industries_30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57600" y="3962400"/>
            <a:ext cx="21431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81000" y="838200"/>
            <a:ext cx="8610600" cy="17526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ru-RU" dirty="0" smtClean="0"/>
              <a:t>Цементная компания </a:t>
            </a:r>
            <a:r>
              <a:rPr lang="en-GB" dirty="0" err="1" smtClean="0"/>
              <a:t>Holcim</a:t>
            </a:r>
            <a:r>
              <a:rPr lang="en-GB" dirty="0" smtClean="0"/>
              <a:t> </a:t>
            </a:r>
            <a:r>
              <a:rPr lang="ru-RU" dirty="0" smtClean="0"/>
              <a:t>и Описание смазки</a:t>
            </a:r>
            <a:r>
              <a:rPr lang="en-GB" dirty="0" smtClean="0"/>
              <a:t> </a:t>
            </a:r>
            <a:r>
              <a:rPr lang="en-GB" dirty="0" err="1" smtClean="0"/>
              <a:t>Pyroshield</a:t>
            </a:r>
            <a:endParaRPr lang="en-GB" dirty="0"/>
          </a:p>
        </p:txBody>
      </p:sp>
      <p:pic>
        <p:nvPicPr>
          <p:cNvPr id="32771" name="Content Placeholder 3" descr="LE full logo - white bor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533400"/>
            <a:ext cx="3163888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14" descr="100_031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7432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10" descr="HolcimLogo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7400" y="533400"/>
            <a:ext cx="1981200" cy="89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100_0322.jpg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643042" y="2428868"/>
            <a:ext cx="1694494" cy="2143140"/>
          </a:xfrm>
          <a:prstGeom prst="rect">
            <a:avLst/>
          </a:prstGeom>
        </p:spPr>
      </p:pic>
      <p:pic>
        <p:nvPicPr>
          <p:cNvPr id="7" name="Picture 6" descr="100_0323.jpg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57554" y="2428867"/>
            <a:ext cx="2786082" cy="2143140"/>
          </a:xfrm>
          <a:prstGeom prst="rect">
            <a:avLst/>
          </a:prstGeom>
        </p:spPr>
      </p:pic>
      <p:pic>
        <p:nvPicPr>
          <p:cNvPr id="8" name="Picture 7" descr="100_0329.jpg"/>
          <p:cNvPicPr>
            <a:picLocks noChangeAspect="1"/>
          </p:cNvPicPr>
          <p:nvPr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61496" y="2428868"/>
            <a:ext cx="1625214" cy="2143139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61802" y="1295400"/>
            <a:ext cx="914917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Компания </a:t>
            </a:r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PT</a:t>
            </a:r>
            <a:r>
              <a:rPr lang="en-US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. HOLCIM </a:t>
            </a:r>
            <a:r>
              <a:rPr lang="ru-RU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в Индонезии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4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I</a:t>
            </a:r>
            <a:endParaRPr lang="en-US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10150" y="4610409"/>
            <a:ext cx="4854662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Цементный завод </a:t>
            </a:r>
            <a:r>
              <a:rPr lang="en-US" sz="2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</a:rPr>
              <a:t>NAROGONG</a:t>
            </a:r>
            <a:endParaRPr lang="en-US" sz="2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  <p:pic>
        <p:nvPicPr>
          <p:cNvPr id="33799" name="Picture 10" descr="HolcimLogo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5"/>
          <p:cNvSpPr txBox="1">
            <a:spLocks noChangeArrowheads="1"/>
          </p:cNvSpPr>
          <p:nvPr/>
        </p:nvSpPr>
        <p:spPr bwMode="auto">
          <a:xfrm>
            <a:off x="0" y="1295400"/>
            <a:ext cx="44196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defRPr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Компания является лидером по производству смазочной продукции на рынке с 1951 года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Компания известна в 55 странах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Глобальное распространение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продукции по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всему миру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Продукция, соответствует стандартам </a:t>
            </a: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ISO 9001:2000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Центр по производству продукции и технологиям, располагается в г. </a:t>
            </a:r>
            <a:r>
              <a:rPr lang="ru-RU" sz="1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Уичита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шт. Канзас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Отдел технического персонала и отдел по продажам находится в г. </a:t>
            </a:r>
            <a:r>
              <a:rPr lang="ru-RU" sz="1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Форт-Уорт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шт. Техас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Квалифицированные сотрудники, имеющие сертификаты </a:t>
            </a:r>
            <a:r>
              <a:rPr lang="ru-RU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MLT-1</a:t>
            </a: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CLS, MLA,  CLGS </a:t>
            </a:r>
          </a:p>
        </p:txBody>
      </p:sp>
      <p:grpSp>
        <p:nvGrpSpPr>
          <p:cNvPr id="7171" name="Group 19"/>
          <p:cNvGrpSpPr>
            <a:grpSpLocks/>
          </p:cNvGrpSpPr>
          <p:nvPr/>
        </p:nvGrpSpPr>
        <p:grpSpPr bwMode="auto">
          <a:xfrm>
            <a:off x="6681788" y="1057275"/>
            <a:ext cx="2214562" cy="5267325"/>
            <a:chOff x="5017169" y="152400"/>
            <a:chExt cx="3617653" cy="6330967"/>
          </a:xfrm>
        </p:grpSpPr>
        <p:pic>
          <p:nvPicPr>
            <p:cNvPr id="93191" name="Picture 7" descr="Picture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169" y="152400"/>
              <a:ext cx="3582107" cy="188730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3194" name="Picture 10" descr="Picture1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048942" y="2362200"/>
              <a:ext cx="3585880" cy="194015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3196" name="Picture 12" descr="Picture13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40543" y="4572000"/>
              <a:ext cx="3567009" cy="1911367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grpSp>
        <p:nvGrpSpPr>
          <p:cNvPr id="7172" name="Group 18"/>
          <p:cNvGrpSpPr>
            <a:grpSpLocks/>
          </p:cNvGrpSpPr>
          <p:nvPr/>
        </p:nvGrpSpPr>
        <p:grpSpPr bwMode="auto">
          <a:xfrm>
            <a:off x="4318000" y="433388"/>
            <a:ext cx="2235200" cy="5281612"/>
            <a:chOff x="2466032" y="339767"/>
            <a:chExt cx="3649553" cy="6347452"/>
          </a:xfrm>
        </p:grpSpPr>
        <p:pic>
          <p:nvPicPr>
            <p:cNvPr id="93193" name="Picture 9" descr="Picture9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522154" y="339767"/>
              <a:ext cx="3593431" cy="190240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3195" name="Picture 11" descr="Picture12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491952" y="2559990"/>
              <a:ext cx="3593430" cy="194235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93197" name="Picture 13" descr="Picture14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466032" y="4782219"/>
              <a:ext cx="3570783" cy="19050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glow rad="63500">
                <a:schemeClr val="accent1">
                  <a:satMod val="175000"/>
                  <a:alpha val="40000"/>
                </a:schemeClr>
              </a:glow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-155448" y="6419787"/>
            <a:ext cx="4572000" cy="515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en-US" sz="11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Black" pitchFamily="34" charset="0"/>
              </a:rPr>
              <a:t>300 Bailey Ave Fort Worth, Texas, USA </a:t>
            </a:r>
          </a:p>
          <a:p>
            <a:pPr algn="ctr">
              <a:buFontTx/>
              <a:buNone/>
              <a:defRPr/>
            </a:pPr>
            <a:r>
              <a:rPr lang="en-US" sz="1100" b="1" u="sng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 Black" pitchFamily="34" charset="0"/>
              </a:rPr>
              <a:t>www.le-inc.com</a:t>
            </a:r>
          </a:p>
        </p:txBody>
      </p:sp>
      <p:pic>
        <p:nvPicPr>
          <p:cNvPr id="7174" name="Picture 14" descr="new gear logo with tag line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0600" y="0"/>
            <a:ext cx="2590800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TextBox 6"/>
          <p:cNvSpPr txBox="1">
            <a:spLocks noChangeArrowheads="1"/>
          </p:cNvSpPr>
          <p:nvPr/>
        </p:nvSpPr>
        <p:spPr bwMode="auto">
          <a:xfrm>
            <a:off x="381000" y="1143000"/>
            <a:ext cx="854868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Компания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PT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HOLCIM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</a:t>
            </a:r>
          </a:p>
          <a:p>
            <a:pPr algn="ctr">
              <a:buFontTx/>
              <a:buNone/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Индонезии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j-lt"/>
              </a:rPr>
              <a:t>Индонезийская компания </a:t>
            </a:r>
            <a:r>
              <a:rPr lang="en-US" sz="1800" dirty="0" err="1" smtClean="0">
                <a:latin typeface="+mj-lt"/>
              </a:rPr>
              <a:t>Holcim</a:t>
            </a:r>
            <a:r>
              <a:rPr lang="en-US" sz="1800" dirty="0" smtClean="0">
                <a:latin typeface="+mj-lt"/>
              </a:rPr>
              <a:t>, </a:t>
            </a:r>
            <a:r>
              <a:rPr lang="ru-RU" sz="1800" dirty="0" smtClean="0">
                <a:latin typeface="+mj-lt"/>
              </a:rPr>
              <a:t>ранее известная под названием </a:t>
            </a:r>
            <a:r>
              <a:rPr lang="en-US" sz="1800" dirty="0" smtClean="0">
                <a:latin typeface="+mj-lt"/>
              </a:rPr>
              <a:t>PT</a:t>
            </a:r>
            <a:r>
              <a:rPr lang="en-US" sz="1800" dirty="0">
                <a:latin typeface="+mj-lt"/>
              </a:rPr>
              <a:t>. </a:t>
            </a:r>
            <a:r>
              <a:rPr lang="ru-RU" sz="1800" dirty="0" smtClean="0">
                <a:latin typeface="+mj-lt"/>
              </a:rPr>
              <a:t>Они являются клиентами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1800" dirty="0" smtClean="0">
                <a:latin typeface="+mj-lt"/>
              </a:rPr>
              <a:t>с 1994 года.</a:t>
            </a:r>
            <a:endParaRPr lang="en-US" sz="1800" dirty="0">
              <a:latin typeface="+mj-lt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endParaRPr lang="en-US" sz="1800" dirty="0">
              <a:latin typeface="+mj-lt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j-lt"/>
              </a:rPr>
              <a:t>В Индонезии существуют два завода</a:t>
            </a:r>
            <a:r>
              <a:rPr lang="en-US" sz="1800" dirty="0" smtClean="0">
                <a:latin typeface="+mj-lt"/>
              </a:rPr>
              <a:t>: </a:t>
            </a:r>
            <a:endParaRPr lang="en-US" sz="1800" dirty="0">
              <a:latin typeface="+mj-lt"/>
            </a:endParaRPr>
          </a:p>
          <a:p>
            <a:pPr>
              <a:spcBef>
                <a:spcPts val="0"/>
              </a:spcBef>
              <a:buFontTx/>
              <a:buBlip>
                <a:blip r:embed="rId2"/>
              </a:buBlip>
              <a:defRPr/>
            </a:pPr>
            <a:r>
              <a:rPr lang="ru-RU" sz="1800" dirty="0" smtClean="0">
                <a:latin typeface="+mj-lt"/>
              </a:rPr>
              <a:t>Завод </a:t>
            </a:r>
            <a:r>
              <a:rPr lang="en-US" sz="1800" dirty="0" err="1" smtClean="0">
                <a:latin typeface="+mj-lt"/>
              </a:rPr>
              <a:t>Narogong</a:t>
            </a:r>
            <a:r>
              <a:rPr lang="en-US" sz="1800" dirty="0" smtClean="0">
                <a:latin typeface="+mj-lt"/>
              </a:rPr>
              <a:t> (</a:t>
            </a:r>
            <a:r>
              <a:rPr lang="ru-RU" sz="1800" dirty="0" smtClean="0">
                <a:latin typeface="+mj-lt"/>
              </a:rPr>
              <a:t>западная Ява</a:t>
            </a:r>
            <a:r>
              <a:rPr lang="en-US" sz="1800" dirty="0" smtClean="0">
                <a:latin typeface="+mj-lt"/>
              </a:rPr>
              <a:t>)</a:t>
            </a:r>
            <a:endParaRPr lang="en-US" sz="1800" dirty="0">
              <a:latin typeface="+mj-lt"/>
            </a:endParaRPr>
          </a:p>
          <a:p>
            <a:pPr>
              <a:spcBef>
                <a:spcPts val="0"/>
              </a:spcBef>
              <a:buFontTx/>
              <a:buBlip>
                <a:blip r:embed="rId2"/>
              </a:buBlip>
              <a:defRPr/>
            </a:pPr>
            <a:r>
              <a:rPr lang="ru-RU" sz="1800" dirty="0" smtClean="0">
                <a:latin typeface="+mj-lt"/>
              </a:rPr>
              <a:t>Завод </a:t>
            </a:r>
            <a:r>
              <a:rPr lang="en-US" sz="1800" dirty="0" err="1" smtClean="0">
                <a:latin typeface="+mj-lt"/>
              </a:rPr>
              <a:t>Cilacap</a:t>
            </a:r>
            <a:r>
              <a:rPr lang="en-US" sz="1800" dirty="0" smtClean="0">
                <a:latin typeface="+mj-lt"/>
              </a:rPr>
              <a:t> (</a:t>
            </a:r>
            <a:r>
              <a:rPr lang="ru-RU" sz="1800" dirty="0" smtClean="0">
                <a:latin typeface="+mj-lt"/>
              </a:rPr>
              <a:t>центральная Ява</a:t>
            </a:r>
            <a:r>
              <a:rPr lang="en-US" sz="1800" dirty="0" smtClean="0">
                <a:latin typeface="+mj-lt"/>
              </a:rPr>
              <a:t>)</a:t>
            </a:r>
            <a:endParaRPr lang="en-US" sz="1800" dirty="0">
              <a:latin typeface="+mj-lt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endParaRPr lang="en-US" sz="1800" dirty="0">
              <a:latin typeface="+mj-lt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j-lt"/>
              </a:rPr>
              <a:t>В наличии на заводе 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dirty="0" err="1" smtClean="0">
                <a:latin typeface="+mj-lt"/>
              </a:rPr>
              <a:t>Narogong</a:t>
            </a:r>
            <a:r>
              <a:rPr lang="en-US" sz="1800" dirty="0" smtClean="0">
                <a:latin typeface="+mj-lt"/>
              </a:rPr>
              <a:t> </a:t>
            </a:r>
            <a:r>
              <a:rPr lang="ru-RU" sz="1800" dirty="0" smtClean="0">
                <a:latin typeface="+mj-lt"/>
              </a:rPr>
              <a:t>функционируют 2 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j-lt"/>
              </a:rPr>
              <a:t>печи обжига</a:t>
            </a:r>
            <a:endParaRPr lang="en-US" sz="1800" dirty="0">
              <a:latin typeface="+mj-lt"/>
            </a:endParaRPr>
          </a:p>
        </p:txBody>
      </p:sp>
      <p:pic>
        <p:nvPicPr>
          <p:cNvPr id="34819" name="Picture 7" descr="holcimserbagun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76200"/>
            <a:ext cx="19050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9" descr="ProductServicesMiniMixTeas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963" y="5853113"/>
            <a:ext cx="2357437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10" descr="HolcimLogo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1" descr="100_03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6400" y="3048000"/>
            <a:ext cx="2298700" cy="172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2" descr="100_032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62600" y="4953000"/>
            <a:ext cx="2255838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4" name="TextBox 11"/>
          <p:cNvSpPr txBox="1">
            <a:spLocks noChangeArrowheads="1"/>
          </p:cNvSpPr>
          <p:nvPr/>
        </p:nvSpPr>
        <p:spPr bwMode="auto">
          <a:xfrm>
            <a:off x="7772400" y="3176588"/>
            <a:ext cx="1443152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sz="1800" dirty="0" smtClean="0"/>
              <a:t>Печь </a:t>
            </a:r>
          </a:p>
          <a:p>
            <a:pPr>
              <a:buFontTx/>
              <a:buNone/>
            </a:pPr>
            <a:r>
              <a:rPr lang="ru-RU" sz="1800" dirty="0" smtClean="0"/>
              <a:t>обжига под </a:t>
            </a:r>
          </a:p>
          <a:p>
            <a:pPr>
              <a:buFontTx/>
              <a:buNone/>
            </a:pPr>
            <a:r>
              <a:rPr lang="ru-RU" sz="1800" dirty="0" smtClean="0"/>
              <a:t>номером 3</a:t>
            </a:r>
            <a:endParaRPr lang="en-GB" sz="1800" dirty="0"/>
          </a:p>
          <a:p>
            <a:pPr>
              <a:buFontTx/>
              <a:buNone/>
            </a:pPr>
            <a:r>
              <a:rPr lang="en-GB" sz="1800" dirty="0"/>
              <a:t>(NG3)</a:t>
            </a:r>
          </a:p>
        </p:txBody>
      </p:sp>
      <p:sp>
        <p:nvSpPr>
          <p:cNvPr id="34825" name="TextBox 12"/>
          <p:cNvSpPr txBox="1">
            <a:spLocks noChangeArrowheads="1"/>
          </p:cNvSpPr>
          <p:nvPr/>
        </p:nvSpPr>
        <p:spPr bwMode="auto">
          <a:xfrm>
            <a:off x="7848600" y="4929188"/>
            <a:ext cx="1443152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ru-RU" sz="1800" dirty="0" smtClean="0"/>
              <a:t>Печь </a:t>
            </a:r>
          </a:p>
          <a:p>
            <a:pPr>
              <a:buFontTx/>
              <a:buNone/>
            </a:pPr>
            <a:r>
              <a:rPr lang="ru-RU" sz="1800" dirty="0" smtClean="0"/>
              <a:t>обжига под </a:t>
            </a:r>
          </a:p>
          <a:p>
            <a:pPr>
              <a:buFontTx/>
              <a:buNone/>
            </a:pPr>
            <a:r>
              <a:rPr lang="ru-RU" sz="1800" dirty="0" smtClean="0"/>
              <a:t>номером 4</a:t>
            </a:r>
            <a:endParaRPr lang="en-GB" sz="1800" dirty="0" smtClean="0"/>
          </a:p>
          <a:p>
            <a:pPr>
              <a:buFontTx/>
              <a:buNone/>
            </a:pPr>
            <a:r>
              <a:rPr lang="en-GB" sz="1800" dirty="0" smtClean="0"/>
              <a:t>(NG</a:t>
            </a:r>
            <a:r>
              <a:rPr lang="ru-RU" sz="1800" dirty="0" smtClean="0"/>
              <a:t>4</a:t>
            </a:r>
            <a:r>
              <a:rPr lang="en-GB" sz="1800" dirty="0" smtClean="0"/>
              <a:t>)</a:t>
            </a:r>
            <a:endParaRPr lang="en-GB" sz="18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228600" y="1600200"/>
            <a:ext cx="8915400" cy="4262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ru-RU" sz="2800" b="1" dirty="0" smtClean="0">
                <a:latin typeface="+mn-lt"/>
              </a:rPr>
              <a:t>Печь обжига</a:t>
            </a:r>
            <a:r>
              <a:rPr lang="en-US" sz="2800" b="1" dirty="0" smtClean="0">
                <a:latin typeface="+mn-lt"/>
              </a:rPr>
              <a:t> </a:t>
            </a:r>
            <a:r>
              <a:rPr lang="en-US" sz="2800" b="1" dirty="0">
                <a:latin typeface="+mn-lt"/>
              </a:rPr>
              <a:t>NG4</a:t>
            </a:r>
            <a:endParaRPr lang="en-US" sz="28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Зубчатое колесо в печи работает при тяжелых нагрузках</a:t>
            </a:r>
            <a:r>
              <a:rPr lang="en-US" sz="1800" dirty="0" smtClean="0">
                <a:latin typeface="+mn-lt"/>
              </a:rPr>
              <a:t>. </a:t>
            </a:r>
            <a:endParaRPr lang="en-US" sz="18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Первоначально печи обрабатывались смазками</a:t>
            </a:r>
            <a:r>
              <a:rPr lang="en-US" sz="1800" dirty="0" smtClean="0">
                <a:latin typeface="+mn-lt"/>
              </a:rPr>
              <a:t>: </a:t>
            </a:r>
            <a:endParaRPr lang="en-US" sz="18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Смазка 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Fuchs </a:t>
            </a:r>
            <a:r>
              <a:rPr lang="en-US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Ceplattyn</a:t>
            </a:r>
            <a:r>
              <a:rPr lang="en-U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KG-10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через автоматическую распылительную систему</a:t>
            </a:r>
            <a:r>
              <a:rPr lang="ru-RU" sz="1800" dirty="0" smtClean="0">
                <a:latin typeface="+mn-lt"/>
              </a:rPr>
              <a:t>.</a:t>
            </a:r>
            <a:r>
              <a:rPr lang="en-US" sz="1800" dirty="0" smtClean="0">
                <a:latin typeface="+mn-lt"/>
              </a:rPr>
              <a:t> </a:t>
            </a:r>
            <a:endParaRPr lang="en-US" sz="18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Смазка </a:t>
            </a:r>
            <a:r>
              <a:rPr lang="en-US" sz="1800" dirty="0" smtClean="0">
                <a:latin typeface="+mn-lt"/>
              </a:rPr>
              <a:t>Shell </a:t>
            </a:r>
            <a:r>
              <a:rPr lang="en-US" sz="1800" dirty="0" err="1">
                <a:latin typeface="+mn-lt"/>
              </a:rPr>
              <a:t>Albida</a:t>
            </a:r>
            <a:r>
              <a:rPr lang="en-US" sz="1800" dirty="0">
                <a:latin typeface="+mn-lt"/>
              </a:rPr>
              <a:t> EP NLGI 2 </a:t>
            </a:r>
            <a:r>
              <a:rPr lang="ru-RU" sz="1800" dirty="0" smtClean="0">
                <a:latin typeface="+mn-lt"/>
              </a:rPr>
              <a:t>применяется для зубчатой муфты</a:t>
            </a:r>
            <a:r>
              <a:rPr lang="en-US" sz="1800" dirty="0" smtClean="0">
                <a:latin typeface="+mn-lt"/>
              </a:rPr>
              <a:t>.</a:t>
            </a:r>
            <a:endParaRPr lang="en-US" sz="1800" dirty="0">
              <a:latin typeface="+mn-lt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Печь обжига под номером 4 была переключена на смазку </a:t>
            </a:r>
            <a:r>
              <a:rPr lang="en-US" sz="1800" dirty="0" smtClean="0">
                <a:latin typeface="+mn-lt"/>
              </a:rPr>
              <a:t>9000 </a:t>
            </a:r>
            <a:r>
              <a:rPr lang="en-US" sz="1800" dirty="0">
                <a:latin typeface="+mn-lt"/>
              </a:rPr>
              <a:t>PYROSHIELD </a:t>
            </a:r>
            <a:r>
              <a:rPr lang="ru-RU" sz="1800" dirty="0" smtClean="0">
                <a:latin typeface="+mn-lt"/>
              </a:rPr>
              <a:t>компании </a:t>
            </a:r>
            <a:r>
              <a:rPr lang="en-US" sz="1800" dirty="0" smtClean="0">
                <a:latin typeface="+mn-lt"/>
              </a:rPr>
              <a:t>LE </a:t>
            </a:r>
            <a:r>
              <a:rPr lang="en-US" sz="1800" dirty="0">
                <a:latin typeface="+mn-lt"/>
              </a:rPr>
              <a:t>19/11/99 </a:t>
            </a:r>
          </a:p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За </a:t>
            </a:r>
            <a:r>
              <a:rPr lang="en-US" sz="1800" dirty="0" smtClean="0">
                <a:latin typeface="+mn-lt"/>
              </a:rPr>
              <a:t>2006</a:t>
            </a:r>
            <a:r>
              <a:rPr lang="ru-RU" sz="1800" dirty="0" smtClean="0">
                <a:latin typeface="+mn-lt"/>
              </a:rPr>
              <a:t> год</a:t>
            </a:r>
            <a:r>
              <a:rPr lang="en-US" sz="1800" dirty="0" smtClean="0">
                <a:latin typeface="+mn-lt"/>
              </a:rPr>
              <a:t>, </a:t>
            </a:r>
            <a:r>
              <a:rPr lang="ru-RU" sz="1800" dirty="0" smtClean="0">
                <a:latin typeface="+mn-lt"/>
              </a:rPr>
              <a:t>компания </a:t>
            </a:r>
            <a:r>
              <a:rPr lang="en-US" sz="1800" dirty="0" smtClean="0">
                <a:latin typeface="+mn-lt"/>
              </a:rPr>
              <a:t>LE </a:t>
            </a:r>
            <a:r>
              <a:rPr lang="ru-RU" sz="1800" dirty="0" smtClean="0">
                <a:latin typeface="+mn-lt"/>
              </a:rPr>
              <a:t>продвигала и совершенствовала смазку </a:t>
            </a:r>
            <a:r>
              <a:rPr lang="en-US" sz="1800" dirty="0" err="1" smtClean="0">
                <a:latin typeface="+mn-lt"/>
              </a:rPr>
              <a:t>Pyroshield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XH </a:t>
            </a:r>
            <a:r>
              <a:rPr lang="en-US" sz="1800" dirty="0" smtClean="0">
                <a:latin typeface="+mn-lt"/>
              </a:rPr>
              <a:t>901</a:t>
            </a:r>
            <a:r>
              <a:rPr lang="ru-RU" sz="1800" dirty="0" smtClean="0">
                <a:latin typeface="+mn-lt"/>
              </a:rPr>
              <a:t>1. В декабре месяце 2006 году  компания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Holcim</a:t>
            </a:r>
            <a:r>
              <a:rPr lang="en-US" sz="1800" dirty="0">
                <a:latin typeface="+mn-lt"/>
              </a:rPr>
              <a:t> </a:t>
            </a:r>
            <a:r>
              <a:rPr lang="ru-RU" sz="1800" dirty="0" smtClean="0">
                <a:latin typeface="+mn-lt"/>
              </a:rPr>
              <a:t>согласились заменить смазку 9000 компании </a:t>
            </a:r>
            <a:r>
              <a:rPr lang="en-US" sz="1800" dirty="0" smtClean="0">
                <a:latin typeface="+mn-lt"/>
              </a:rPr>
              <a:t>LE</a:t>
            </a:r>
            <a:r>
              <a:rPr lang="ru-RU" sz="1800" dirty="0" smtClean="0">
                <a:latin typeface="+mn-lt"/>
              </a:rPr>
              <a:t> на смазку</a:t>
            </a:r>
            <a:r>
              <a:rPr lang="en-US" sz="1800" dirty="0" smtClean="0">
                <a:latin typeface="+mn-lt"/>
              </a:rPr>
              <a:t>LE </a:t>
            </a:r>
            <a:r>
              <a:rPr lang="en-US" sz="1800" dirty="0">
                <a:latin typeface="+mn-lt"/>
              </a:rPr>
              <a:t>9011 </a:t>
            </a:r>
            <a:r>
              <a:rPr lang="en-US" sz="1800" dirty="0" err="1">
                <a:latin typeface="+mn-lt"/>
              </a:rPr>
              <a:t>Pyroshield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XH. </a:t>
            </a:r>
            <a:endParaRPr lang="en-US" sz="1800" dirty="0">
              <a:latin typeface="+mn-lt"/>
            </a:endParaRPr>
          </a:p>
        </p:txBody>
      </p:sp>
      <p:pic>
        <p:nvPicPr>
          <p:cNvPr id="35843" name="Picture 3" descr="100_08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8113" y="76200"/>
            <a:ext cx="125888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5" descr="100_07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5725" y="76200"/>
            <a:ext cx="13366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6" descr="100_07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77163" y="0"/>
            <a:ext cx="136683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Text Box 4"/>
          <p:cNvSpPr txBox="1">
            <a:spLocks noChangeArrowheads="1"/>
          </p:cNvSpPr>
          <p:nvPr/>
        </p:nvSpPr>
        <p:spPr bwMode="auto">
          <a:xfrm>
            <a:off x="4533900" y="1709738"/>
            <a:ext cx="4610100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Печь обжига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4 (NG4) – </a:t>
            </a:r>
            <a:r>
              <a:rPr lang="ru-RU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Calibri" pitchFamily="34" charset="0"/>
                <a:cs typeface="Times New Roman" pitchFamily="18" charset="0"/>
              </a:rPr>
              <a:t>ежемесячная проверка коробки передач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584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848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5849" name="Rectangle 8"/>
          <p:cNvSpPr>
            <a:spLocks noChangeArrowheads="1"/>
          </p:cNvSpPr>
          <p:nvPr/>
        </p:nvSpPr>
        <p:spPr bwMode="auto">
          <a:xfrm>
            <a:off x="0" y="6657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35850" name="Picture 10" descr="HolcimLogo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IMG10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9063" y="457200"/>
            <a:ext cx="15605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100_03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463550"/>
            <a:ext cx="1576388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100_037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457200"/>
            <a:ext cx="16541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TextBox 9"/>
          <p:cNvSpPr txBox="1">
            <a:spLocks noChangeArrowheads="1"/>
          </p:cNvSpPr>
          <p:nvPr/>
        </p:nvSpPr>
        <p:spPr bwMode="auto">
          <a:xfrm>
            <a:off x="2590800" y="152400"/>
            <a:ext cx="507206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Очистка в результате износе </a:t>
            </a:r>
            <a:r>
              <a:rPr lang="en-US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NG4 –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август </a:t>
            </a:r>
            <a:r>
              <a:rPr lang="en-US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2007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5257800"/>
          </a:xfrm>
        </p:spPr>
        <p:txBody>
          <a:bodyPr>
            <a:normAutofit/>
          </a:bodyPr>
          <a:lstStyle/>
          <a:p>
            <a:pPr marL="180000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Август </a:t>
            </a:r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2007</a:t>
            </a:r>
          </a:p>
          <a:p>
            <a:pPr marL="580050" lvl="1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sz="1800" dirty="0" smtClean="0">
                <a:latin typeface="+mj-lt"/>
              </a:rPr>
              <a:t>В результате поломки автоматической смазывающей системы на зубатом колесе, значительно повышается температура до </a:t>
            </a:r>
            <a:r>
              <a:rPr lang="en-US" sz="1800" dirty="0" smtClean="0">
                <a:latin typeface="+mj-lt"/>
              </a:rPr>
              <a:t>95</a:t>
            </a:r>
            <a:r>
              <a:rPr lang="en-US" sz="1800" baseline="30000" dirty="0" smtClean="0">
                <a:latin typeface="+mj-lt"/>
              </a:rPr>
              <a:t>o</a:t>
            </a:r>
            <a:r>
              <a:rPr lang="en-US" sz="1800" dirty="0" smtClean="0">
                <a:latin typeface="+mj-lt"/>
              </a:rPr>
              <a:t>C. </a:t>
            </a:r>
          </a:p>
          <a:p>
            <a:pPr marL="580050" lvl="1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sz="1800" dirty="0" smtClean="0">
                <a:latin typeface="+mj-lt"/>
              </a:rPr>
              <a:t>Из-за недостаточного количества смазки произошло обгорание и следы от изнашивания  на зубчатом колесе</a:t>
            </a:r>
            <a:r>
              <a:rPr lang="en-US" sz="1800" dirty="0" smtClean="0">
                <a:latin typeface="+mj-lt"/>
              </a:rPr>
              <a:t>. </a:t>
            </a:r>
          </a:p>
          <a:p>
            <a:pPr marL="580050" lvl="1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sz="1800" dirty="0" smtClean="0">
                <a:latin typeface="+mj-lt"/>
              </a:rPr>
              <a:t>Компания </a:t>
            </a:r>
            <a:r>
              <a:rPr lang="en-US" sz="1800" dirty="0" smtClean="0">
                <a:latin typeface="+mj-lt"/>
              </a:rPr>
              <a:t>LE </a:t>
            </a:r>
            <a:r>
              <a:rPr lang="ru-RU" sz="1800" dirty="0" smtClean="0">
                <a:latin typeface="+mj-lt"/>
              </a:rPr>
              <a:t>предложила произвести очистку коробки передач с помощью смазки </a:t>
            </a:r>
            <a:r>
              <a:rPr lang="en-US" sz="1800" dirty="0" smtClean="0">
                <a:latin typeface="+mj-lt"/>
              </a:rPr>
              <a:t>5250 ALMAGEAR  (ISO 1000). </a:t>
            </a:r>
          </a:p>
          <a:p>
            <a:pPr marL="580050" lvl="1">
              <a:lnSpc>
                <a:spcPct val="150000"/>
              </a:lnSpc>
              <a:spcBef>
                <a:spcPts val="0"/>
              </a:spcBef>
              <a:buFont typeface="Arial" pitchFamily="34" charset="0"/>
              <a:buChar char="•"/>
              <a:defRPr/>
            </a:pPr>
            <a:r>
              <a:rPr lang="ru-RU" sz="1800" dirty="0" smtClean="0">
                <a:latin typeface="+mj-lt"/>
              </a:rPr>
              <a:t>Очистка прошла успешно. На 90</a:t>
            </a:r>
            <a:r>
              <a:rPr lang="en-US" sz="1800" dirty="0" smtClean="0">
                <a:latin typeface="+mj-lt"/>
              </a:rPr>
              <a:t>%</a:t>
            </a:r>
            <a:r>
              <a:rPr lang="ru-RU" sz="1800" dirty="0" smtClean="0">
                <a:latin typeface="+mj-lt"/>
              </a:rPr>
              <a:t> были устранены следы от изнашивания, и очистились обгоревшие части</a:t>
            </a:r>
            <a:r>
              <a:rPr lang="en-US" sz="1800" dirty="0" smtClean="0">
                <a:latin typeface="+mj-lt"/>
              </a:rPr>
              <a:t>.</a:t>
            </a:r>
          </a:p>
        </p:txBody>
      </p:sp>
      <p:pic>
        <p:nvPicPr>
          <p:cNvPr id="36871" name="Picture 10" descr="HolcimLogo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5" descr="ng4120309.jpg"/>
          <p:cNvPicPr>
            <a:picLocks noChangeAspect="1"/>
          </p:cNvPicPr>
          <p:nvPr/>
        </p:nvPicPr>
        <p:blipFill>
          <a:blip r:embed="rId2" cstate="print"/>
          <a:srcRect l="-122" b="14658"/>
          <a:stretch>
            <a:fillRect/>
          </a:stretch>
        </p:blipFill>
        <p:spPr bwMode="auto">
          <a:xfrm>
            <a:off x="5486400" y="1219200"/>
            <a:ext cx="342900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TextBox 8"/>
          <p:cNvSpPr txBox="1">
            <a:spLocks noChangeArrowheads="1"/>
          </p:cNvSpPr>
          <p:nvPr/>
        </p:nvSpPr>
        <p:spPr bwMode="auto">
          <a:xfrm>
            <a:off x="0" y="1143000"/>
            <a:ext cx="5029200" cy="3000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Lt BT"/>
              </a:rPr>
              <a:t>Техническая поддержка компании </a:t>
            </a:r>
            <a:r>
              <a:rPr lang="en-US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Lt BT"/>
              </a:rPr>
              <a:t>LE </a:t>
            </a:r>
            <a:r>
              <a:rPr lang="ru-RU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nkGothic Lt BT"/>
              </a:rPr>
              <a:t>в Индонезии</a:t>
            </a:r>
            <a:endParaRPr lang="en-US" sz="1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nkGothic Lt BT"/>
            </a:endParaRPr>
          </a:p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BankGothic Lt BT"/>
              </a:rPr>
              <a:t>Наш технический персонал поможет компании </a:t>
            </a:r>
            <a:r>
              <a:rPr lang="en-US" sz="1800" dirty="0" err="1" smtClean="0">
                <a:latin typeface="BankGothic Lt BT"/>
              </a:rPr>
              <a:t>Holcim</a:t>
            </a:r>
            <a:r>
              <a:rPr lang="ru-RU" sz="1800" dirty="0" smtClean="0">
                <a:latin typeface="BankGothic Lt BT"/>
              </a:rPr>
              <a:t> исследовать и оценить функционирование оборудования, работающее на смазках.</a:t>
            </a:r>
            <a:endParaRPr lang="en-US" sz="1800" dirty="0">
              <a:latin typeface="BankGothic Lt BT"/>
            </a:endParaRPr>
          </a:p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BankGothic Lt BT"/>
              </a:rPr>
              <a:t>Особое внимание уделяется печам обжига</a:t>
            </a:r>
            <a:endParaRPr lang="en-US" sz="1800" dirty="0">
              <a:latin typeface="BankGothic Lt BT"/>
            </a:endParaRPr>
          </a:p>
        </p:txBody>
      </p:sp>
      <p:pic>
        <p:nvPicPr>
          <p:cNvPr id="37892" name="Picture 10" descr="Holcim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8" descr="100_08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1425" y="0"/>
            <a:ext cx="17049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9" descr="100_0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76875" y="0"/>
            <a:ext cx="1762125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10" descr="100_07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9950" y="76200"/>
            <a:ext cx="18478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Text Box 4"/>
          <p:cNvSpPr txBox="1">
            <a:spLocks noChangeArrowheads="1"/>
          </p:cNvSpPr>
          <p:nvPr/>
        </p:nvSpPr>
        <p:spPr bwMode="auto">
          <a:xfrm>
            <a:off x="4076700" y="1524000"/>
            <a:ext cx="46101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  <a:defRPr/>
            </a:pPr>
            <a:r>
              <a:rPr lang="ru-RU" sz="1200" dirty="0" smtClean="0">
                <a:latin typeface="+mn-lt"/>
                <a:ea typeface="Calibri" pitchFamily="34" charset="0"/>
                <a:cs typeface="Times New Roman" pitchFamily="18" charset="0"/>
              </a:rPr>
              <a:t>Печь обжига по номером 3 </a:t>
            </a:r>
            <a:r>
              <a:rPr lang="en-US" sz="1200" dirty="0" smtClean="0"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200" dirty="0">
                <a:latin typeface="+mn-lt"/>
                <a:ea typeface="Calibri" pitchFamily="34" charset="0"/>
                <a:cs typeface="Times New Roman" pitchFamily="18" charset="0"/>
              </a:rPr>
              <a:t>(NG3) – </a:t>
            </a:r>
            <a:r>
              <a:rPr lang="ru-RU" sz="1200" dirty="0" smtClean="0">
                <a:latin typeface="+mn-lt"/>
                <a:ea typeface="Calibri" pitchFamily="34" charset="0"/>
                <a:cs typeface="Times New Roman" pitchFamily="18" charset="0"/>
              </a:rPr>
              <a:t>ежемесячная проверка коробки передач </a:t>
            </a:r>
            <a:endParaRPr lang="en-US" sz="1200" dirty="0"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8918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8920" name="Rectangle 8"/>
          <p:cNvSpPr>
            <a:spLocks noChangeArrowheads="1"/>
          </p:cNvSpPr>
          <p:nvPr/>
        </p:nvSpPr>
        <p:spPr bwMode="auto">
          <a:xfrm>
            <a:off x="0" y="4781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230" name="TextBox 14"/>
          <p:cNvSpPr txBox="1">
            <a:spLocks noChangeArrowheads="1"/>
          </p:cNvSpPr>
          <p:nvPr/>
        </p:nvSpPr>
        <p:spPr bwMode="auto">
          <a:xfrm>
            <a:off x="228600" y="1905000"/>
            <a:ext cx="89154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ru-RU" sz="2800" b="1" dirty="0" smtClean="0">
                <a:latin typeface="+mn-lt"/>
              </a:rPr>
              <a:t>Печь обжига</a:t>
            </a:r>
            <a:r>
              <a:rPr lang="en-US" sz="2800" b="1" dirty="0" smtClean="0">
                <a:latin typeface="+mn-lt"/>
              </a:rPr>
              <a:t> </a:t>
            </a:r>
            <a:r>
              <a:rPr lang="en-US" sz="2800" b="1" dirty="0">
                <a:latin typeface="+mn-lt"/>
              </a:rPr>
              <a:t>NG3</a:t>
            </a:r>
            <a:endParaRPr lang="en-US" sz="2800" dirty="0">
              <a:latin typeface="+mn-lt"/>
            </a:endParaRPr>
          </a:p>
          <a:p>
            <a:pPr algn="just">
              <a:buFontTx/>
              <a:buNone/>
              <a:defRPr/>
            </a:pPr>
            <a:r>
              <a:rPr lang="ru-RU" sz="1800" dirty="0" smtClean="0">
                <a:latin typeface="Arial" charset="0"/>
              </a:rPr>
              <a:t>12 июля 2002 года печь обжига 3 полностью переключена на смазку </a:t>
            </a:r>
            <a:r>
              <a:rPr lang="en-US" sz="1800" dirty="0" smtClean="0">
                <a:latin typeface="Arial" charset="0"/>
              </a:rPr>
              <a:t>9000 </a:t>
            </a:r>
            <a:r>
              <a:rPr lang="en-US" sz="1800" dirty="0" err="1">
                <a:latin typeface="Arial" charset="0"/>
              </a:rPr>
              <a:t>Pyroshield</a:t>
            </a:r>
            <a:r>
              <a:rPr lang="en-US" sz="1800" dirty="0">
                <a:latin typeface="Arial" charset="0"/>
              </a:rPr>
              <a:t> </a:t>
            </a:r>
            <a:r>
              <a:rPr lang="en-US" sz="1800" dirty="0" smtClean="0">
                <a:latin typeface="Arial" charset="0"/>
              </a:rPr>
              <a:t>LE</a:t>
            </a:r>
            <a:endParaRPr lang="en-US" sz="1800" dirty="0">
              <a:latin typeface="Arial" charset="0"/>
            </a:endParaRPr>
          </a:p>
          <a:p>
            <a:pPr algn="just">
              <a:buFontTx/>
              <a:buNone/>
              <a:defRPr/>
            </a:pPr>
            <a:r>
              <a:rPr lang="ru-RU" sz="1800" dirty="0" smtClean="0">
                <a:latin typeface="Arial" charset="0"/>
              </a:rPr>
              <a:t>В декабре 2006 года компания перешла на смазку 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9011 </a:t>
            </a:r>
            <a:r>
              <a:rPr lang="en-US" sz="1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Pyroshield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XH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LE 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just">
              <a:buFontTx/>
              <a:buNone/>
              <a:defRPr/>
            </a:pPr>
            <a:r>
              <a:rPr lang="ru-RU" sz="1800" dirty="0" smtClean="0">
                <a:latin typeface="Arial" charset="0"/>
              </a:rPr>
              <a:t>Смазка </a:t>
            </a:r>
            <a:r>
              <a:rPr lang="en-US" sz="1800" dirty="0" smtClean="0">
                <a:latin typeface="Arial" charset="0"/>
              </a:rPr>
              <a:t>ALMAGARD </a:t>
            </a:r>
            <a:r>
              <a:rPr lang="en-US" sz="1800" dirty="0">
                <a:latin typeface="Arial" charset="0"/>
              </a:rPr>
              <a:t>3752 </a:t>
            </a:r>
            <a:r>
              <a:rPr lang="ru-RU" sz="1800" dirty="0" smtClean="0">
                <a:latin typeface="Arial" charset="0"/>
              </a:rPr>
              <a:t>заменила смазку</a:t>
            </a:r>
            <a:r>
              <a:rPr lang="en-US" sz="1800" dirty="0" smtClean="0">
                <a:latin typeface="Arial" charset="0"/>
              </a:rPr>
              <a:t> </a:t>
            </a:r>
            <a:r>
              <a:rPr lang="en-US" sz="1800" dirty="0">
                <a:latin typeface="Arial" charset="0"/>
              </a:rPr>
              <a:t>Shell </a:t>
            </a:r>
            <a:r>
              <a:rPr lang="en-US" sz="1800" dirty="0" err="1">
                <a:latin typeface="Arial" charset="0"/>
              </a:rPr>
              <a:t>Albida</a:t>
            </a:r>
            <a:r>
              <a:rPr lang="en-US" sz="1800" dirty="0">
                <a:latin typeface="Arial" charset="0"/>
              </a:rPr>
              <a:t> EP NLGI 2 </a:t>
            </a:r>
            <a:r>
              <a:rPr lang="ru-RU" sz="1800" dirty="0" smtClean="0">
                <a:latin typeface="Arial" charset="0"/>
              </a:rPr>
              <a:t>для смазывания муфты в коробке передач.</a:t>
            </a:r>
            <a:endParaRPr lang="en-US" sz="1800" dirty="0">
              <a:latin typeface="+mn-lt"/>
            </a:endParaRPr>
          </a:p>
          <a:p>
            <a:pPr algn="just">
              <a:buFontTx/>
              <a:buNone/>
              <a:defRPr/>
            </a:pPr>
            <a:r>
              <a:rPr lang="ru-RU" sz="1800" dirty="0" smtClean="0">
                <a:latin typeface="+mn-lt"/>
              </a:rPr>
              <a:t>В феврале 2009 года во время экономического кризиса снизилась потребность в смазке от 5 кг в день до 3.4 кг/день, не влияя на работу и  производительность оборудования</a:t>
            </a:r>
            <a:r>
              <a:rPr lang="en-US" sz="1800" dirty="0" smtClean="0">
                <a:latin typeface="+mn-lt"/>
              </a:rPr>
              <a:t>.</a:t>
            </a:r>
            <a:endParaRPr lang="en-US" sz="1800" dirty="0">
              <a:latin typeface="+mn-lt"/>
            </a:endParaRPr>
          </a:p>
          <a:p>
            <a:pPr algn="just">
              <a:buFontTx/>
              <a:buNone/>
              <a:defRPr/>
            </a:pPr>
            <a:r>
              <a:rPr lang="ru-RU" sz="1800" dirty="0" smtClean="0">
                <a:latin typeface="+mn-lt"/>
              </a:rPr>
              <a:t>Теперь смазка </a:t>
            </a:r>
            <a:r>
              <a:rPr lang="en-US" sz="1800" dirty="0" smtClean="0">
                <a:latin typeface="+mn-lt"/>
              </a:rPr>
              <a:t>ALMAGARD </a:t>
            </a:r>
            <a:r>
              <a:rPr lang="en-US" sz="1800" dirty="0">
                <a:latin typeface="+mn-lt"/>
              </a:rPr>
              <a:t>3752 </a:t>
            </a:r>
            <a:r>
              <a:rPr lang="ru-RU" sz="1800" dirty="0" smtClean="0">
                <a:latin typeface="+mn-lt"/>
              </a:rPr>
              <a:t>применяется для всех типов зубчатых муфт, включая</a:t>
            </a:r>
            <a:r>
              <a:rPr lang="en-US" sz="1800" dirty="0" smtClean="0">
                <a:latin typeface="+mn-lt"/>
              </a:rPr>
              <a:t>: </a:t>
            </a:r>
            <a:r>
              <a:rPr lang="ru-RU" sz="1800" dirty="0" smtClean="0">
                <a:latin typeface="+mn-lt"/>
              </a:rPr>
              <a:t>сырьевую мельницу, камнедробилку, мельницу для тонкого помола.</a:t>
            </a:r>
            <a:endParaRPr lang="en-US" sz="1800" dirty="0">
              <a:latin typeface="+mn-lt"/>
            </a:endParaRPr>
          </a:p>
          <a:p>
            <a:pPr algn="just">
              <a:buFontTx/>
              <a:buNone/>
              <a:defRPr/>
            </a:pPr>
            <a:r>
              <a:rPr lang="ru-RU" sz="1800" dirty="0" smtClean="0">
                <a:latin typeface="+mn-lt"/>
              </a:rPr>
              <a:t>Количество смазки определяется в зависимости от размера муфты.</a:t>
            </a:r>
            <a:endParaRPr lang="en-US" sz="1800" dirty="0">
              <a:latin typeface="+mn-lt"/>
            </a:endParaRPr>
          </a:p>
        </p:txBody>
      </p:sp>
      <p:pic>
        <p:nvPicPr>
          <p:cNvPr id="38922" name="Picture 10" descr="HolcimLogo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304800" y="2057400"/>
            <a:ext cx="86868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Мельница для тонкого помола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(FM)</a:t>
            </a:r>
          </a:p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Благодаря экономии и значительной прибыли на производстве, компания </a:t>
            </a:r>
            <a:r>
              <a:rPr lang="en-US" sz="1800" dirty="0" err="1" smtClean="0">
                <a:latin typeface="+mn-lt"/>
              </a:rPr>
              <a:t>Holcim</a:t>
            </a:r>
            <a:r>
              <a:rPr lang="ru-RU" sz="1800" dirty="0" smtClean="0">
                <a:latin typeface="+mn-lt"/>
              </a:rPr>
              <a:t> решила перейти на смазку </a:t>
            </a:r>
            <a:r>
              <a:rPr lang="en-US" sz="1800" dirty="0" smtClean="0">
                <a:latin typeface="+mn-lt"/>
              </a:rPr>
              <a:t>9011</a:t>
            </a:r>
            <a:r>
              <a:rPr lang="ru-RU" sz="1800" dirty="0" smtClean="0">
                <a:latin typeface="+mn-lt"/>
              </a:rPr>
              <a:t> компании </a:t>
            </a:r>
            <a:r>
              <a:rPr lang="en-US" sz="1800" dirty="0" smtClean="0">
                <a:latin typeface="+mn-lt"/>
              </a:rPr>
              <a:t>LE</a:t>
            </a:r>
            <a:r>
              <a:rPr lang="ru-RU" sz="1800" dirty="0" smtClean="0">
                <a:latin typeface="+mn-lt"/>
              </a:rPr>
              <a:t>, предназначенную для открытых передач в цементной промышленности.</a:t>
            </a:r>
            <a:endParaRPr lang="en-US" sz="1800" dirty="0">
              <a:latin typeface="+mn-lt"/>
            </a:endParaRPr>
          </a:p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На заводе </a:t>
            </a:r>
            <a:r>
              <a:rPr lang="en-US" sz="1800" dirty="0" err="1" smtClean="0">
                <a:latin typeface="+mn-lt"/>
              </a:rPr>
              <a:t>Narogong</a:t>
            </a:r>
            <a:r>
              <a:rPr lang="en-US" sz="1800" dirty="0" smtClean="0">
                <a:latin typeface="+mn-lt"/>
              </a:rPr>
              <a:t> </a:t>
            </a:r>
            <a:r>
              <a:rPr lang="ru-RU" sz="1800" dirty="0" smtClean="0">
                <a:latin typeface="+mn-lt"/>
              </a:rPr>
              <a:t>компании </a:t>
            </a:r>
            <a:r>
              <a:rPr lang="en-US" sz="1800" dirty="0" err="1" smtClean="0">
                <a:latin typeface="+mn-lt"/>
              </a:rPr>
              <a:t>Holcim</a:t>
            </a:r>
            <a:r>
              <a:rPr lang="ru-RU" sz="1800" dirty="0" smtClean="0">
                <a:latin typeface="+mn-lt"/>
              </a:rPr>
              <a:t>, имеется мельница тонкого помола</a:t>
            </a:r>
            <a:r>
              <a:rPr lang="en-US" sz="1800" dirty="0" smtClean="0">
                <a:latin typeface="+mn-lt"/>
              </a:rPr>
              <a:t>. </a:t>
            </a:r>
            <a:r>
              <a:rPr lang="ru-RU" sz="1800" dirty="0" smtClean="0">
                <a:latin typeface="+mn-lt"/>
              </a:rPr>
              <a:t>Некоторые из них работают с открытыми коробками передач</a:t>
            </a:r>
            <a:r>
              <a:rPr lang="en-US" sz="1800" dirty="0" smtClean="0">
                <a:latin typeface="+mn-lt"/>
              </a:rPr>
              <a:t>:</a:t>
            </a:r>
            <a:endParaRPr lang="en-US" sz="1800" dirty="0">
              <a:latin typeface="+mn-lt"/>
            </a:endParaRPr>
          </a:p>
          <a:p>
            <a:pPr marL="180000" indent="-457200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800" dirty="0" smtClean="0">
                <a:latin typeface="+mn-lt"/>
              </a:rPr>
              <a:t>Мельница для тонкого помола по номером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2 (FM-2)</a:t>
            </a:r>
          </a:p>
          <a:p>
            <a:pPr marL="180000" indent="-457200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800" dirty="0" smtClean="0"/>
              <a:t>Мельница для тонкого помола по номером</a:t>
            </a:r>
            <a:r>
              <a:rPr lang="en-US" sz="1800" dirty="0" smtClean="0"/>
              <a:t> </a:t>
            </a:r>
            <a:r>
              <a:rPr lang="en-US" sz="1800" dirty="0" smtClean="0">
                <a:latin typeface="+mn-lt"/>
              </a:rPr>
              <a:t>3 </a:t>
            </a:r>
            <a:r>
              <a:rPr lang="en-US" sz="1800" dirty="0">
                <a:latin typeface="+mn-lt"/>
              </a:rPr>
              <a:t>(FM-3)</a:t>
            </a:r>
          </a:p>
          <a:p>
            <a:pPr marL="180000" indent="-457200"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ru-RU" sz="1800" dirty="0" smtClean="0"/>
              <a:t>Мельница для тонкого помола по номером</a:t>
            </a:r>
            <a:r>
              <a:rPr lang="en-US" sz="1800" dirty="0" smtClean="0"/>
              <a:t> </a:t>
            </a:r>
            <a:r>
              <a:rPr lang="en-US" sz="1800" dirty="0" smtClean="0">
                <a:latin typeface="+mn-lt"/>
              </a:rPr>
              <a:t>4 </a:t>
            </a:r>
            <a:r>
              <a:rPr lang="en-US" sz="1800" dirty="0">
                <a:latin typeface="+mn-lt"/>
              </a:rPr>
              <a:t>(FM-4)</a:t>
            </a:r>
          </a:p>
        </p:txBody>
      </p:sp>
      <p:pic>
        <p:nvPicPr>
          <p:cNvPr id="39939" name="Picture 13" descr="100_03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67063" y="76200"/>
            <a:ext cx="193833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4" descr="100_03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6038" y="76200"/>
            <a:ext cx="1960562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15" descr="100_03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0725" y="76200"/>
            <a:ext cx="19970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4" name="Text Box 4"/>
          <p:cNvSpPr txBox="1">
            <a:spLocks noChangeArrowheads="1"/>
          </p:cNvSpPr>
          <p:nvPr/>
        </p:nvSpPr>
        <p:spPr bwMode="auto">
          <a:xfrm>
            <a:off x="4271963" y="1676400"/>
            <a:ext cx="3500437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US" sz="1200" dirty="0">
                <a:latin typeface="+mn-lt"/>
                <a:ea typeface="Calibri" pitchFamily="34" charset="0"/>
                <a:cs typeface="Times New Roman" pitchFamily="18" charset="0"/>
              </a:rPr>
              <a:t>Picture of </a:t>
            </a:r>
            <a:r>
              <a:rPr lang="en-US" sz="1200" dirty="0" err="1">
                <a:latin typeface="+mn-lt"/>
                <a:ea typeface="Calibri" pitchFamily="34" charset="0"/>
                <a:cs typeface="Times New Roman" pitchFamily="18" charset="0"/>
              </a:rPr>
              <a:t>Finishmill</a:t>
            </a:r>
            <a:r>
              <a:rPr lang="en-US" sz="1200" dirty="0">
                <a:latin typeface="+mn-lt"/>
                <a:ea typeface="Calibri" pitchFamily="34" charset="0"/>
                <a:cs typeface="Times New Roman" pitchFamily="18" charset="0"/>
              </a:rPr>
              <a:t> units ( FM-4 , FM-3 , Fm-2 )</a:t>
            </a: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0" y="466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39945" name="Picture 10" descr="HolcimLogo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6" descr="100_03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9025" y="76200"/>
            <a:ext cx="17811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17" descr="100_14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81625" y="76200"/>
            <a:ext cx="178117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18" descr="100_066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91375" y="76200"/>
            <a:ext cx="180022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Text Box 4"/>
          <p:cNvSpPr txBox="1">
            <a:spLocks noChangeArrowheads="1"/>
          </p:cNvSpPr>
          <p:nvPr/>
        </p:nvSpPr>
        <p:spPr bwMode="auto">
          <a:xfrm>
            <a:off x="4076700" y="1524000"/>
            <a:ext cx="4610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  <a:defRPr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Мельница для тонкого помола </a:t>
            </a:r>
            <a:r>
              <a:rPr lang="en-US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FM-3  </a:t>
            </a: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–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ежемесячная проверка коробки передач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0966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0" y="447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301" name="TextBox 14"/>
          <p:cNvSpPr txBox="1">
            <a:spLocks noChangeArrowheads="1"/>
          </p:cNvSpPr>
          <p:nvPr/>
        </p:nvSpPr>
        <p:spPr bwMode="auto">
          <a:xfrm>
            <a:off x="228600" y="1905000"/>
            <a:ext cx="8763000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Tx/>
              <a:buNone/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Мельница для тонкого помола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(FM)</a:t>
            </a:r>
            <a:endParaRPr lang="en-US" sz="1800" dirty="0">
              <a:latin typeface="+mn-lt"/>
            </a:endParaRPr>
          </a:p>
          <a:p>
            <a:pPr algn="just">
              <a:buFontTx/>
              <a:buNone/>
              <a:defRPr/>
            </a:pPr>
            <a:r>
              <a:rPr lang="ru-RU" sz="1800" dirty="0" smtClean="0">
                <a:latin typeface="+mn-lt"/>
              </a:rPr>
              <a:t>Февраль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2007 </a:t>
            </a:r>
            <a:r>
              <a:rPr lang="en-US" sz="1800" dirty="0" smtClean="0">
                <a:latin typeface="+mn-lt"/>
              </a:rPr>
              <a:t>– </a:t>
            </a:r>
            <a:r>
              <a:rPr lang="ru-RU" sz="1800" dirty="0" smtClean="0">
                <a:latin typeface="+mn-lt"/>
              </a:rPr>
              <a:t>компания перешла на смазку </a:t>
            </a:r>
            <a:r>
              <a:rPr lang="en-US" sz="1800" dirty="0" smtClean="0">
                <a:latin typeface="+mn-lt"/>
              </a:rPr>
              <a:t>9011</a:t>
            </a:r>
            <a:r>
              <a:rPr lang="ru-RU" sz="1800" dirty="0" smtClean="0">
                <a:latin typeface="+mn-lt"/>
              </a:rPr>
              <a:t>компании </a:t>
            </a:r>
            <a:r>
              <a:rPr lang="en-US" sz="1800" dirty="0" smtClean="0">
                <a:latin typeface="+mn-lt"/>
              </a:rPr>
              <a:t>LE</a:t>
            </a:r>
            <a:r>
              <a:rPr lang="ru-RU" sz="1800" dirty="0" smtClean="0">
                <a:latin typeface="+mn-lt"/>
              </a:rPr>
              <a:t>  со смазки </a:t>
            </a:r>
            <a:r>
              <a:rPr lang="en-US" sz="1800" dirty="0" err="1" smtClean="0">
                <a:latin typeface="+mn-lt"/>
              </a:rPr>
              <a:t>Mollub</a:t>
            </a:r>
            <a:r>
              <a:rPr lang="en-US" sz="1800" dirty="0" smtClean="0">
                <a:latin typeface="+mn-lt"/>
              </a:rPr>
              <a:t>-Alloy 8031</a:t>
            </a:r>
            <a:r>
              <a:rPr lang="ru-RU" sz="1800" dirty="0" smtClean="0">
                <a:latin typeface="+mn-lt"/>
              </a:rPr>
              <a:t> для  мельницы для тонкого помола </a:t>
            </a:r>
            <a:r>
              <a:rPr lang="en-US" sz="1800" dirty="0" smtClean="0">
                <a:latin typeface="+mn-lt"/>
              </a:rPr>
              <a:t>FM3. </a:t>
            </a:r>
            <a:endParaRPr lang="en-US" sz="1800" dirty="0">
              <a:latin typeface="+mn-lt"/>
            </a:endParaRPr>
          </a:p>
          <a:p>
            <a:pPr algn="just">
              <a:buFontTx/>
              <a:buNone/>
              <a:defRPr/>
            </a:pPr>
            <a:r>
              <a:rPr lang="ru-RU" sz="1800" dirty="0" smtClean="0">
                <a:latin typeface="+mn-lt"/>
              </a:rPr>
              <a:t>Потребление смазки </a:t>
            </a:r>
            <a:r>
              <a:rPr lang="en-US" sz="1800" dirty="0" smtClean="0">
                <a:latin typeface="+mn-lt"/>
              </a:rPr>
              <a:t>9011</a:t>
            </a:r>
            <a:r>
              <a:rPr lang="ru-RU" sz="1800" dirty="0" smtClean="0">
                <a:latin typeface="+mn-lt"/>
              </a:rPr>
              <a:t> компании </a:t>
            </a:r>
            <a:r>
              <a:rPr lang="en-US" sz="1800" dirty="0" smtClean="0">
                <a:latin typeface="+mn-lt"/>
              </a:rPr>
              <a:t>LE</a:t>
            </a:r>
            <a:r>
              <a:rPr lang="ru-RU" sz="1800" dirty="0" smtClean="0">
                <a:latin typeface="+mn-lt"/>
              </a:rPr>
              <a:t> снизилась с 6 кг в день (со смазкой </a:t>
            </a:r>
            <a:r>
              <a:rPr lang="en-US" sz="1800" dirty="0" err="1" smtClean="0">
                <a:latin typeface="+mn-lt"/>
              </a:rPr>
              <a:t>Mollub</a:t>
            </a:r>
            <a:r>
              <a:rPr lang="en-US" sz="1800" dirty="0" smtClean="0">
                <a:latin typeface="+mn-lt"/>
              </a:rPr>
              <a:t>-Alloy</a:t>
            </a:r>
            <a:r>
              <a:rPr lang="ru-RU" sz="1800" dirty="0" smtClean="0">
                <a:latin typeface="+mn-lt"/>
              </a:rPr>
              <a:t>)</a:t>
            </a:r>
            <a:r>
              <a:rPr lang="en-US" sz="1800" dirty="0" smtClean="0">
                <a:latin typeface="+mn-lt"/>
              </a:rPr>
              <a:t>.</a:t>
            </a:r>
            <a:r>
              <a:rPr lang="ru-RU" sz="1800" dirty="0" smtClean="0">
                <a:latin typeface="+mn-lt"/>
              </a:rPr>
              <a:t>  до 4 кг в день.</a:t>
            </a:r>
            <a:endParaRPr lang="en-US" sz="1800" dirty="0">
              <a:latin typeface="+mn-lt"/>
            </a:endParaRPr>
          </a:p>
          <a:p>
            <a:pPr algn="just">
              <a:buFontTx/>
              <a:buNone/>
              <a:defRPr/>
            </a:pPr>
            <a:r>
              <a:rPr lang="ru-RU" sz="1800" dirty="0" smtClean="0">
                <a:latin typeface="+mn-lt"/>
              </a:rPr>
              <a:t>За 2009 год, потребление смазки снизилось на </a:t>
            </a:r>
            <a:r>
              <a:rPr lang="en-US" sz="1800" dirty="0" smtClean="0">
                <a:latin typeface="+mn-lt"/>
              </a:rPr>
              <a:t>=</a:t>
            </a:r>
            <a:endParaRPr lang="en-US" sz="1800" dirty="0">
              <a:latin typeface="+mn-lt"/>
            </a:endParaRPr>
          </a:p>
          <a:p>
            <a:pPr algn="just">
              <a:buFontTx/>
              <a:buNone/>
              <a:defRPr/>
            </a:pP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1.4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кг в день</a:t>
            </a:r>
            <a:r>
              <a:rPr lang="en-US" sz="1800" dirty="0" smtClean="0">
                <a:latin typeface="+mn-lt"/>
              </a:rPr>
              <a:t>. </a:t>
            </a:r>
            <a:endParaRPr lang="en-US" sz="1800" dirty="0">
              <a:latin typeface="+mn-lt"/>
            </a:endParaRPr>
          </a:p>
          <a:p>
            <a:pPr algn="just">
              <a:buFontTx/>
              <a:buNone/>
              <a:defRPr/>
            </a:pPr>
            <a:r>
              <a:rPr lang="ru-RU" sz="1800" dirty="0" smtClean="0">
                <a:latin typeface="+mn-lt"/>
              </a:rPr>
              <a:t>Оборудование до сих пор работает в исправном состоянии, внутри коробки сохраняется низкая температура, даже при минимальном потреблении смазки. (отсутствует контакт металлических поверхностей, которые создают трение, нагрев и износ).</a:t>
            </a:r>
            <a:endParaRPr lang="en-US" sz="1800" dirty="0">
              <a:latin typeface="+mn-lt"/>
            </a:endParaRPr>
          </a:p>
        </p:txBody>
      </p:sp>
      <p:pic>
        <p:nvPicPr>
          <p:cNvPr id="40970" name="Picture 10" descr="HolcimLogo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7" descr="FM3120309.jpg"/>
          <p:cNvPicPr>
            <a:picLocks noChangeAspect="1"/>
          </p:cNvPicPr>
          <p:nvPr/>
        </p:nvPicPr>
        <p:blipFill>
          <a:blip r:embed="rId2" cstate="print"/>
          <a:srcRect l="8479" r="8479" b="18750"/>
          <a:stretch>
            <a:fillRect/>
          </a:stretch>
        </p:blipFill>
        <p:spPr bwMode="auto">
          <a:xfrm>
            <a:off x="2209800" y="76200"/>
            <a:ext cx="4799013" cy="645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228600" y="1752600"/>
            <a:ext cx="8763000" cy="3554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Мельница для тонкого помола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(FM)</a:t>
            </a:r>
            <a:endParaRPr lang="en-US" sz="1800" dirty="0">
              <a:latin typeface="+mn-lt"/>
            </a:endParaRPr>
          </a:p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Компания перешла на продукцию </a:t>
            </a:r>
            <a:r>
              <a:rPr lang="en-US" sz="1800" dirty="0" smtClean="0">
                <a:latin typeface="+mn-lt"/>
              </a:rPr>
              <a:t>LE</a:t>
            </a:r>
            <a:r>
              <a:rPr lang="ru-RU" sz="1800" dirty="0" smtClean="0">
                <a:latin typeface="+mn-lt"/>
              </a:rPr>
              <a:t> для мельниц тонкого помола </a:t>
            </a:r>
            <a:r>
              <a:rPr lang="en-US" sz="1800" dirty="0" smtClean="0">
                <a:latin typeface="+mn-lt"/>
              </a:rPr>
              <a:t>FM-2 </a:t>
            </a:r>
            <a:r>
              <a:rPr lang="ru-RU" sz="1800" dirty="0" smtClean="0">
                <a:latin typeface="+mn-lt"/>
              </a:rPr>
              <a:t>и</a:t>
            </a:r>
            <a:r>
              <a:rPr lang="en-US" sz="1800" dirty="0" smtClean="0">
                <a:latin typeface="+mn-lt"/>
              </a:rPr>
              <a:t> FM-4</a:t>
            </a:r>
            <a:r>
              <a:rPr lang="ru-RU" sz="1800" dirty="0" smtClean="0">
                <a:latin typeface="+mn-lt"/>
              </a:rPr>
              <a:t>, без предварительной очистки</a:t>
            </a:r>
            <a:r>
              <a:rPr lang="en-US" sz="1800" dirty="0" smtClean="0">
                <a:latin typeface="+mn-lt"/>
              </a:rPr>
              <a:t>. </a:t>
            </a:r>
            <a:r>
              <a:rPr lang="ru-RU" sz="1800" dirty="0" smtClean="0">
                <a:latin typeface="+mn-lt"/>
              </a:rPr>
              <a:t>Во время ремонтных работ оборудование переключили на смазку 9011 </a:t>
            </a:r>
            <a:r>
              <a:rPr lang="en-US" sz="1800" dirty="0" smtClean="0">
                <a:latin typeface="+mn-lt"/>
              </a:rPr>
              <a:t>PYROSHIELD </a:t>
            </a:r>
            <a:r>
              <a:rPr lang="ru-RU" sz="1800" dirty="0" smtClean="0">
                <a:latin typeface="+mn-lt"/>
              </a:rPr>
              <a:t>компании </a:t>
            </a:r>
            <a:r>
              <a:rPr lang="en-US" sz="1800" dirty="0" smtClean="0">
                <a:latin typeface="+mn-lt"/>
              </a:rPr>
              <a:t>LE. </a:t>
            </a:r>
            <a:endParaRPr lang="en-US" sz="1800" dirty="0">
              <a:latin typeface="+mn-lt"/>
            </a:endParaRPr>
          </a:p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Во время ремонта зубчатую муфту вручную очистили от старой смазки</a:t>
            </a:r>
            <a:endParaRPr lang="en-US" sz="1800" dirty="0">
              <a:latin typeface="+mn-lt"/>
            </a:endParaRPr>
          </a:p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sz="1800" dirty="0">
                <a:latin typeface="+mn-lt"/>
              </a:rPr>
              <a:t>13 </a:t>
            </a:r>
            <a:r>
              <a:rPr lang="ru-RU" sz="1800" dirty="0" smtClean="0">
                <a:latin typeface="+mn-lt"/>
              </a:rPr>
              <a:t>мая</a:t>
            </a:r>
            <a:r>
              <a:rPr lang="en-US" sz="1800" dirty="0" smtClean="0">
                <a:latin typeface="+mn-lt"/>
              </a:rPr>
              <a:t> 2008</a:t>
            </a:r>
            <a:r>
              <a:rPr lang="ru-RU" sz="1800" dirty="0" smtClean="0">
                <a:latin typeface="+mn-lt"/>
              </a:rPr>
              <a:t> года</a:t>
            </a:r>
            <a:r>
              <a:rPr lang="en-US" sz="1800" dirty="0" smtClean="0">
                <a:latin typeface="+mn-lt"/>
              </a:rPr>
              <a:t> – </a:t>
            </a:r>
            <a:r>
              <a:rPr lang="ru-RU" sz="1800" dirty="0" smtClean="0">
                <a:latin typeface="+mn-lt"/>
              </a:rPr>
              <a:t>компания перешла на смазку </a:t>
            </a:r>
            <a:r>
              <a:rPr lang="en-US" sz="1800" dirty="0" smtClean="0">
                <a:latin typeface="+mn-lt"/>
              </a:rPr>
              <a:t>9011</a:t>
            </a:r>
            <a:r>
              <a:rPr lang="ru-RU" sz="1800" dirty="0" smtClean="0">
                <a:latin typeface="+mn-lt"/>
              </a:rPr>
              <a:t> </a:t>
            </a:r>
            <a:r>
              <a:rPr lang="en-US" sz="1800" dirty="0" smtClean="0">
                <a:latin typeface="+mn-lt"/>
              </a:rPr>
              <a:t>LE</a:t>
            </a:r>
            <a:r>
              <a:rPr lang="ru-RU" sz="1800" dirty="0" smtClean="0">
                <a:latin typeface="+mn-lt"/>
              </a:rPr>
              <a:t> для мельницы </a:t>
            </a:r>
            <a:r>
              <a:rPr lang="en-US" sz="1800" b="1" dirty="0" smtClean="0">
                <a:latin typeface="+mn-lt"/>
              </a:rPr>
              <a:t>FM-2</a:t>
            </a:r>
            <a:r>
              <a:rPr lang="en-US" sz="1800" dirty="0" smtClean="0">
                <a:latin typeface="+mn-lt"/>
              </a:rPr>
              <a:t> </a:t>
            </a:r>
            <a:endParaRPr lang="en-US" sz="1800" dirty="0">
              <a:latin typeface="+mn-lt"/>
            </a:endParaRPr>
          </a:p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Смазка </a:t>
            </a:r>
            <a:r>
              <a:rPr lang="en-US" sz="1800" dirty="0" smtClean="0">
                <a:latin typeface="+mn-lt"/>
              </a:rPr>
              <a:t>9011 </a:t>
            </a:r>
            <a:r>
              <a:rPr lang="en-US" sz="1800" dirty="0">
                <a:latin typeface="+mn-lt"/>
              </a:rPr>
              <a:t>PYROSHIELD </a:t>
            </a:r>
            <a:r>
              <a:rPr lang="ru-RU" sz="1800" dirty="0" smtClean="0">
                <a:latin typeface="+mn-lt"/>
              </a:rPr>
              <a:t>компании </a:t>
            </a:r>
            <a:r>
              <a:rPr lang="en-US" sz="1800" dirty="0" smtClean="0">
                <a:latin typeface="+mn-lt"/>
              </a:rPr>
              <a:t>LE</a:t>
            </a:r>
            <a:r>
              <a:rPr lang="ru-RU" sz="1800" dirty="0" smtClean="0">
                <a:latin typeface="+mn-lt"/>
              </a:rPr>
              <a:t> заменила смазку 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Mollub</a:t>
            </a:r>
            <a:r>
              <a:rPr lang="en-US" sz="1800" dirty="0">
                <a:latin typeface="+mn-lt"/>
              </a:rPr>
              <a:t>-Alloy 8031 </a:t>
            </a:r>
          </a:p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Сократилось потребление смазки с </a:t>
            </a:r>
            <a:r>
              <a:rPr lang="ru-RU" sz="1800" b="1" dirty="0" smtClean="0">
                <a:latin typeface="+mn-lt"/>
              </a:rPr>
              <a:t>8 кг в день до 4.5 кг в день</a:t>
            </a:r>
            <a:r>
              <a:rPr lang="en-US" sz="2400" dirty="0" smtClean="0">
                <a:latin typeface="+mn-lt"/>
              </a:rPr>
              <a:t>.</a:t>
            </a:r>
            <a:endParaRPr lang="en-US" sz="2400" dirty="0">
              <a:latin typeface="+mn-lt"/>
            </a:endParaRPr>
          </a:p>
        </p:txBody>
      </p:sp>
      <p:pic>
        <p:nvPicPr>
          <p:cNvPr id="43011" name="Picture 20" descr="100_03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8575" y="76200"/>
            <a:ext cx="12160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21" descr="100_08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6188" y="76200"/>
            <a:ext cx="12938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22" descr="100_147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6663" y="76200"/>
            <a:ext cx="1481137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Text Box 4"/>
          <p:cNvSpPr txBox="1">
            <a:spLocks noChangeArrowheads="1"/>
          </p:cNvSpPr>
          <p:nvPr/>
        </p:nvSpPr>
        <p:spPr bwMode="auto">
          <a:xfrm>
            <a:off x="4991100" y="1444625"/>
            <a:ext cx="42291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sz="1100" dirty="0" smtClean="0">
                <a:latin typeface="+mn-lt"/>
                <a:ea typeface="Calibri" pitchFamily="34" charset="0"/>
                <a:cs typeface="Times New Roman" pitchFamily="18" charset="0"/>
              </a:rPr>
              <a:t>Мельница для тонкого помола </a:t>
            </a:r>
            <a:r>
              <a:rPr lang="en-US" sz="1100" dirty="0" smtClean="0"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1100" dirty="0">
                <a:latin typeface="+mn-lt"/>
                <a:ea typeface="Calibri" pitchFamily="34" charset="0"/>
                <a:cs typeface="Times New Roman" pitchFamily="18" charset="0"/>
              </a:rPr>
              <a:t>FM-2 – </a:t>
            </a:r>
            <a:r>
              <a:rPr lang="ru-RU" sz="1100" dirty="0" smtClean="0">
                <a:latin typeface="+mn-lt"/>
                <a:ea typeface="Calibri" pitchFamily="34" charset="0"/>
                <a:cs typeface="Times New Roman" pitchFamily="18" charset="0"/>
              </a:rPr>
              <a:t>ежемесячная проверка коробки передач</a:t>
            </a:r>
            <a:endParaRPr lang="en-US" dirty="0"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0" y="5162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43017" name="Picture 10" descr="HolcimLogo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6" descr="FM2120309.jpg"/>
          <p:cNvPicPr>
            <a:picLocks noChangeAspect="1"/>
          </p:cNvPicPr>
          <p:nvPr/>
        </p:nvPicPr>
        <p:blipFill>
          <a:blip r:embed="rId2" cstate="print"/>
          <a:srcRect l="7047" r="4182" b="14583"/>
          <a:stretch>
            <a:fillRect/>
          </a:stretch>
        </p:blipFill>
        <p:spPr bwMode="auto">
          <a:xfrm>
            <a:off x="2192338" y="228600"/>
            <a:ext cx="478155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305800" cy="12192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i="1" dirty="0" smtClean="0"/>
              <a:t>Выполняет ли ваш поставщик по смазкам следующие требования</a:t>
            </a:r>
            <a:r>
              <a:rPr lang="en-US" sz="2800" i="1" dirty="0" smtClean="0"/>
              <a:t>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6200" y="1524000"/>
            <a:ext cx="4419600" cy="4648200"/>
          </a:xfrm>
        </p:spPr>
        <p:txBody>
          <a:bodyPr/>
          <a:lstStyle/>
          <a:p>
            <a:pPr eaLnBrk="1" hangingPunct="1">
              <a:defRPr/>
            </a:pPr>
            <a:r>
              <a:rPr lang="ru-RU" sz="1600" b="1" dirty="0" smtClean="0"/>
              <a:t>В наличии на складе </a:t>
            </a:r>
            <a:r>
              <a:rPr lang="ru-RU" sz="1600" b="1" dirty="0" smtClean="0"/>
              <a:t>должен </a:t>
            </a:r>
            <a:r>
              <a:rPr lang="ru-RU" sz="1600" b="1" dirty="0" smtClean="0"/>
              <a:t>находиться полный ассортимент высококачественной смазочной продукции</a:t>
            </a:r>
            <a:endParaRPr lang="en-US" sz="1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ru-RU" sz="1600" b="1" dirty="0" smtClean="0"/>
              <a:t>На заводе должен находиться квалифицированный консультант по смазочной продукции </a:t>
            </a:r>
            <a:r>
              <a:rPr lang="en-US" sz="1600" b="1" dirty="0" smtClean="0"/>
              <a:t>24/7/365</a:t>
            </a:r>
          </a:p>
          <a:p>
            <a:pPr eaLnBrk="1" hangingPunct="1">
              <a:defRPr/>
            </a:pPr>
            <a:r>
              <a:rPr lang="ru-RU" sz="1600" b="1" dirty="0" smtClean="0"/>
              <a:t>На какие смазки рассчитано оборудование</a:t>
            </a:r>
            <a:endParaRPr lang="en-US" sz="1600" b="1" dirty="0" smtClean="0"/>
          </a:p>
          <a:p>
            <a:pPr eaLnBrk="1" hangingPunct="1">
              <a:defRPr/>
            </a:pPr>
            <a:r>
              <a:rPr lang="ru-RU" sz="1600" b="1" dirty="0" smtClean="0"/>
              <a:t>Квалифицированные и обученные специалисты по обслуживанию </a:t>
            </a:r>
            <a:r>
              <a:rPr lang="ru-RU" sz="1600" b="1" dirty="0" smtClean="0"/>
              <a:t>оборудования </a:t>
            </a:r>
            <a:r>
              <a:rPr lang="en-US" sz="1600" b="1" dirty="0" smtClean="0"/>
              <a:t>NORIA </a:t>
            </a:r>
          </a:p>
          <a:p>
            <a:pPr eaLnBrk="1" hangingPunct="1">
              <a:defRPr/>
            </a:pPr>
            <a:r>
              <a:rPr lang="ru-RU" sz="1600" b="1" dirty="0" smtClean="0"/>
              <a:t>Выполнение заказа в соответствии с требованиями клиента</a:t>
            </a:r>
            <a:endParaRPr lang="en-US" sz="1600" b="1" dirty="0" smtClean="0"/>
          </a:p>
          <a:p>
            <a:pPr eaLnBrk="1" hangingPunct="1">
              <a:defRPr/>
            </a:pPr>
            <a:r>
              <a:rPr lang="ru-RU" sz="1600" b="1" dirty="0" smtClean="0"/>
              <a:t>Правильное хранение смазочной продукции, чтобы не допустить загрязнение</a:t>
            </a:r>
            <a:endParaRPr lang="en-US" sz="1600" b="1" dirty="0" smtClean="0"/>
          </a:p>
          <a:p>
            <a:pPr eaLnBrk="1" hangingPunct="1">
              <a:defRPr/>
            </a:pPr>
            <a:endParaRPr lang="en-US" sz="2000" b="1" dirty="0" smtClean="0"/>
          </a:p>
          <a:p>
            <a:pPr eaLnBrk="1" hangingPunct="1">
              <a:defRPr/>
            </a:pPr>
            <a:endParaRPr lang="en-US" sz="2000" b="1" dirty="0" smtClean="0"/>
          </a:p>
          <a:p>
            <a:pPr eaLnBrk="1" hangingPunct="1">
              <a:defRPr/>
            </a:pPr>
            <a:endParaRPr lang="en-US" sz="3600" dirty="0" smtClean="0"/>
          </a:p>
          <a:p>
            <a:pPr eaLnBrk="1" hangingPunct="1">
              <a:defRPr/>
            </a:pPr>
            <a:endParaRPr lang="en-US" sz="3600" dirty="0" smtClean="0"/>
          </a:p>
        </p:txBody>
      </p:sp>
      <p:sp>
        <p:nvSpPr>
          <p:cNvPr id="8196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524000"/>
            <a:ext cx="4572000" cy="4953000"/>
          </a:xfrm>
        </p:spPr>
        <p:txBody>
          <a:bodyPr/>
          <a:lstStyle/>
          <a:p>
            <a:pPr eaLnBrk="1" hangingPunct="1">
              <a:defRPr/>
            </a:pPr>
            <a:r>
              <a:rPr lang="ru-RU" sz="1600" b="1" dirty="0" smtClean="0"/>
              <a:t>Программа консолидации по смазочной продукции</a:t>
            </a:r>
            <a:endParaRPr lang="en-US" sz="1600" b="1" dirty="0" smtClean="0"/>
          </a:p>
          <a:p>
            <a:pPr eaLnBrk="1" hangingPunct="1">
              <a:defRPr/>
            </a:pPr>
            <a:r>
              <a:rPr lang="ru-RU" sz="1600" b="1" dirty="0" smtClean="0"/>
              <a:t>Обеспечение оборудований системой фильтрации масел</a:t>
            </a:r>
            <a:endParaRPr lang="en-US" sz="1600" b="1" dirty="0" smtClean="0"/>
          </a:p>
          <a:p>
            <a:pPr eaLnBrk="1" hangingPunct="1">
              <a:defRPr/>
            </a:pPr>
            <a:r>
              <a:rPr lang="ru-RU" sz="1600" b="1" dirty="0" smtClean="0"/>
              <a:t>Компьютеризированная программа по анализу масел</a:t>
            </a:r>
            <a:endParaRPr lang="en-US" sz="1600" b="1" dirty="0" smtClean="0"/>
          </a:p>
          <a:p>
            <a:pPr eaLnBrk="1" hangingPunct="1">
              <a:defRPr/>
            </a:pPr>
            <a:r>
              <a:rPr lang="ru-RU" sz="1600" b="1" dirty="0" smtClean="0"/>
              <a:t>Безопасное увеличение интервалов замены масел</a:t>
            </a:r>
            <a:endParaRPr lang="en-US" sz="1600" b="1" dirty="0" smtClean="0"/>
          </a:p>
          <a:p>
            <a:pPr eaLnBrk="1" hangingPunct="1">
              <a:defRPr/>
            </a:pPr>
            <a:r>
              <a:rPr lang="ru-RU" sz="1600" b="1" dirty="0" smtClean="0"/>
              <a:t>Одноточечная  и многоточечная система смазывания</a:t>
            </a:r>
            <a:endParaRPr lang="en-US" sz="1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ru-RU" sz="1600" b="1" dirty="0" smtClean="0"/>
              <a:t>Программа по сбережению электроэнергии </a:t>
            </a:r>
            <a:r>
              <a:rPr lang="en-US" sz="1600" b="1" dirty="0" smtClean="0"/>
              <a:t>(ZAP)</a:t>
            </a:r>
          </a:p>
          <a:p>
            <a:pPr eaLnBrk="1" hangingPunct="1">
              <a:buFontTx/>
              <a:buNone/>
              <a:defRPr/>
            </a:pPr>
            <a:endParaRPr lang="en-US" sz="3600" dirty="0" smtClean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228600" y="1143000"/>
            <a:ext cx="5486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Мельница для тонкого помола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(FM)</a:t>
            </a:r>
            <a:endParaRPr lang="en-US" sz="1800" dirty="0">
              <a:latin typeface="+mn-lt"/>
            </a:endParaRPr>
          </a:p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Апрель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2008 </a:t>
            </a:r>
            <a:r>
              <a:rPr lang="ru-RU" sz="1800" dirty="0" smtClean="0">
                <a:latin typeface="+mn-lt"/>
              </a:rPr>
              <a:t>год</a:t>
            </a:r>
            <a:r>
              <a:rPr lang="en-US" sz="1800" dirty="0" smtClean="0">
                <a:latin typeface="+mn-lt"/>
              </a:rPr>
              <a:t>- </a:t>
            </a:r>
            <a:r>
              <a:rPr lang="ru-RU" sz="1800" dirty="0" smtClean="0">
                <a:latin typeface="+mn-lt"/>
              </a:rPr>
              <a:t>компания переключила мельницу для тонкого помола </a:t>
            </a:r>
            <a:r>
              <a:rPr lang="en-US" sz="1800" dirty="0" smtClean="0">
                <a:latin typeface="+mn-lt"/>
              </a:rPr>
              <a:t>FM-4 </a:t>
            </a:r>
            <a:r>
              <a:rPr lang="ru-RU" sz="1800" dirty="0" smtClean="0">
                <a:latin typeface="+mn-lt"/>
              </a:rPr>
              <a:t>на смазку 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>
                <a:latin typeface="+mn-lt"/>
              </a:rPr>
              <a:t>9011 PYROSHIELD </a:t>
            </a:r>
            <a:r>
              <a:rPr lang="ru-RU" sz="1800" dirty="0" smtClean="0">
                <a:latin typeface="+mn-lt"/>
              </a:rPr>
              <a:t>компании </a:t>
            </a:r>
            <a:r>
              <a:rPr lang="en-US" sz="1800" dirty="0" smtClean="0">
                <a:latin typeface="+mn-lt"/>
              </a:rPr>
              <a:t>LE</a:t>
            </a:r>
            <a:r>
              <a:rPr lang="ru-RU" sz="1800" dirty="0" smtClean="0">
                <a:latin typeface="+mn-lt"/>
              </a:rPr>
              <a:t>, заменив смазку</a:t>
            </a:r>
            <a:r>
              <a:rPr lang="en-US" sz="1800" dirty="0" smtClean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Mollub</a:t>
            </a:r>
            <a:r>
              <a:rPr lang="en-US" sz="1800" dirty="0">
                <a:latin typeface="+mn-lt"/>
              </a:rPr>
              <a:t>-Alloy 8031</a:t>
            </a:r>
          </a:p>
          <a:p>
            <a:pPr marL="180000" algn="just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1800" dirty="0" smtClean="0">
                <a:latin typeface="+mn-lt"/>
              </a:rPr>
              <a:t>Снизилась потребление смазки от 6 кг в день до 4 кг в день. За 2009 год  потребление смазки снизилось до 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1.5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кг в день.</a:t>
            </a:r>
            <a:endParaRPr lang="en-US" sz="1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45059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45060" name="Rectangle 8"/>
          <p:cNvSpPr>
            <a:spLocks noChangeArrowheads="1"/>
          </p:cNvSpPr>
          <p:nvPr/>
        </p:nvSpPr>
        <p:spPr bwMode="auto">
          <a:xfrm>
            <a:off x="0" y="5162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45061" name="Picture 14" descr="100_070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9650" y="76200"/>
            <a:ext cx="14287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2" name="Picture 15" descr="100_149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250" y="76200"/>
            <a:ext cx="14287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17" descr="100_084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62850" y="76200"/>
            <a:ext cx="142875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8" name="Text Box 4"/>
          <p:cNvSpPr txBox="1">
            <a:spLocks noChangeArrowheads="1"/>
          </p:cNvSpPr>
          <p:nvPr/>
        </p:nvSpPr>
        <p:spPr bwMode="auto">
          <a:xfrm>
            <a:off x="4724400" y="1219200"/>
            <a:ext cx="44196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Мельница для тонкого помола </a:t>
            </a:r>
            <a:r>
              <a:rPr lang="en-US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FM-4 </a:t>
            </a:r>
            <a:r>
              <a:rPr lang="en-US" sz="1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– </a:t>
            </a:r>
            <a:r>
              <a:rPr lang="ru-RU" sz="1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Calibri" pitchFamily="34" charset="0"/>
                <a:cs typeface="Times New Roman" pitchFamily="18" charset="0"/>
              </a:rPr>
              <a:t>ежемесячная проверка коробки передач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45065" name="Picture 10" descr="HolcimLogo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6" name="Picture 8" descr="FM4120309.jpg"/>
          <p:cNvPicPr>
            <a:picLocks noChangeAspect="1"/>
          </p:cNvPicPr>
          <p:nvPr/>
        </p:nvPicPr>
        <p:blipFill>
          <a:blip r:embed="rId6" cstate="print"/>
          <a:srcRect l="8479" r="5615" b="15625"/>
          <a:stretch>
            <a:fillRect/>
          </a:stretch>
        </p:blipFill>
        <p:spPr bwMode="auto">
          <a:xfrm>
            <a:off x="5867400" y="1752600"/>
            <a:ext cx="3160713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5" descr="HOLCIMoverview2009.jpg"/>
          <p:cNvPicPr>
            <a:picLocks noChangeAspect="1"/>
          </p:cNvPicPr>
          <p:nvPr/>
        </p:nvPicPr>
        <p:blipFill>
          <a:blip r:embed="rId2" cstate="print"/>
          <a:srcRect l="2344" t="13490" r="16406" b="36040"/>
          <a:stretch>
            <a:fillRect/>
          </a:stretch>
        </p:blipFill>
        <p:spPr bwMode="auto">
          <a:xfrm>
            <a:off x="0" y="1447800"/>
            <a:ext cx="9045575" cy="511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457200" y="914400"/>
            <a:ext cx="83765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1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</a:rPr>
              <a:t>Сравнительный анализ применения смазочной продукции</a:t>
            </a:r>
            <a:endParaRPr lang="en-US" sz="1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pic>
        <p:nvPicPr>
          <p:cNvPr id="46084" name="Picture 10" descr="HolcimLog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892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534400" cy="51054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dirty="0" smtClean="0"/>
              <a:t>Компания «Прогрессивные решения»</a:t>
            </a:r>
          </a:p>
          <a:p>
            <a:pPr algn="ctr">
              <a:buFontTx/>
              <a:buNone/>
            </a:pPr>
            <a:r>
              <a:rPr lang="en-US" u="sng" dirty="0" smtClean="0"/>
              <a:t>www.progress-soluton.com</a:t>
            </a:r>
            <a:endParaRPr lang="en-GB" u="sng" dirty="0" smtClean="0"/>
          </a:p>
          <a:p>
            <a:pPr algn="ctr">
              <a:buFontTx/>
              <a:buNone/>
            </a:pPr>
            <a:r>
              <a:rPr lang="ru-RU" dirty="0" smtClean="0"/>
              <a:t>Телефон</a:t>
            </a:r>
            <a:r>
              <a:rPr lang="en-GB" dirty="0" smtClean="0"/>
              <a:t>: +</a:t>
            </a:r>
            <a:r>
              <a:rPr lang="ru-RU" dirty="0" smtClean="0"/>
              <a:t>7</a:t>
            </a:r>
            <a:r>
              <a:rPr lang="en-GB" dirty="0" smtClean="0"/>
              <a:t> (</a:t>
            </a:r>
            <a:r>
              <a:rPr lang="ru-RU" dirty="0" smtClean="0"/>
              <a:t>812</a:t>
            </a:r>
            <a:r>
              <a:rPr lang="en-GB" dirty="0" smtClean="0"/>
              <a:t>) </a:t>
            </a:r>
            <a:r>
              <a:rPr lang="ru-RU" dirty="0" smtClean="0"/>
              <a:t>449</a:t>
            </a:r>
            <a:r>
              <a:rPr lang="en-GB" dirty="0" smtClean="0"/>
              <a:t> </a:t>
            </a:r>
            <a:r>
              <a:rPr lang="ru-RU" dirty="0" smtClean="0"/>
              <a:t>9144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</p:txBody>
      </p:sp>
      <p:pic>
        <p:nvPicPr>
          <p:cNvPr id="48131" name="Picture 10" descr="HolcimLog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" y="76200"/>
            <a:ext cx="1685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228600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Другие примеры использования смазки</a:t>
            </a:r>
            <a:r>
              <a:rPr lang="en-GB" sz="2800" dirty="0" smtClean="0"/>
              <a:t> </a:t>
            </a:r>
            <a:r>
              <a:rPr lang="en-GB" sz="2800" dirty="0" err="1" smtClean="0"/>
              <a:t>Pyroshield</a:t>
            </a: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ru-RU" sz="2400" dirty="0" smtClean="0"/>
              <a:t>Пример исследования на цементном производстве</a:t>
            </a:r>
            <a:endParaRPr lang="en-GB" sz="240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2057400"/>
            <a:ext cx="6996113" cy="24384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Цементный завод «Геркулес»</a:t>
            </a:r>
            <a:endParaRPr lang="en-GB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компания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Lafarge Group)</a:t>
            </a:r>
          </a:p>
          <a:p>
            <a:pPr eaLnBrk="1" hangingPunct="1"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Компания 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Греции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Hellas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pic>
        <p:nvPicPr>
          <p:cNvPr id="4915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5029200"/>
            <a:ext cx="47625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838200"/>
            <a:ext cx="8701088" cy="528796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ru-RU" sz="2000" dirty="0" smtClean="0"/>
              <a:t>В мае 1998 году компания </a:t>
            </a:r>
            <a:r>
              <a:rPr lang="en-GB" sz="2000" dirty="0" smtClean="0"/>
              <a:t>L.E. Hellas</a:t>
            </a:r>
            <a:r>
              <a:rPr lang="ru-RU" sz="2000" dirty="0" smtClean="0"/>
              <a:t>, предложила цементному заводу «Геркулес»</a:t>
            </a:r>
            <a:r>
              <a:rPr lang="en-GB" sz="2000" dirty="0" smtClean="0"/>
              <a:t> </a:t>
            </a:r>
            <a:r>
              <a:rPr lang="ru-RU" sz="2000" dirty="0" smtClean="0"/>
              <a:t>воспользоваться смазкой </a:t>
            </a:r>
            <a:r>
              <a:rPr lang="en-GB" sz="2000" dirty="0" err="1" smtClean="0"/>
              <a:t>Pyroshield</a:t>
            </a:r>
            <a:r>
              <a:rPr lang="en-GB" sz="2000" dirty="0" smtClean="0"/>
              <a:t> 9000 </a:t>
            </a:r>
            <a:r>
              <a:rPr lang="ru-RU" sz="2000" dirty="0" smtClean="0"/>
              <a:t>для 6 шариковых мельниц  </a:t>
            </a:r>
            <a:r>
              <a:rPr lang="en-GB" sz="2000" dirty="0" err="1" smtClean="0"/>
              <a:t>Hischmann</a:t>
            </a:r>
            <a:r>
              <a:rPr lang="ru-RU" sz="2000" dirty="0" smtClean="0"/>
              <a:t> и 2 </a:t>
            </a:r>
            <a:r>
              <a:rPr lang="en-GB" sz="2000" dirty="0" smtClean="0"/>
              <a:t>CLE</a:t>
            </a:r>
            <a:r>
              <a:rPr lang="ru-RU" sz="2000" dirty="0" smtClean="0"/>
              <a:t> печей обжига. Цементный завод носит название </a:t>
            </a:r>
            <a:r>
              <a:rPr lang="en-GB" sz="2000" dirty="0" err="1" smtClean="0"/>
              <a:t>Halkis</a:t>
            </a:r>
            <a:r>
              <a:rPr lang="ru-RU" sz="2000" dirty="0" smtClean="0"/>
              <a:t>, расположенный в Греции.  </a:t>
            </a:r>
            <a:endParaRPr lang="en-GB" sz="2000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sz="2000" dirty="0" smtClean="0"/>
          </a:p>
          <a:p>
            <a:pPr algn="ctr" eaLnBrk="1" hangingPunct="1">
              <a:lnSpc>
                <a:spcPct val="90000"/>
              </a:lnSpc>
            </a:pPr>
            <a:r>
              <a:rPr lang="ru-RU" sz="2000" dirty="0" smtClean="0"/>
              <a:t>До этого завод использовал смазочную продукцию </a:t>
            </a:r>
            <a:r>
              <a:rPr lang="en-GB" sz="2000" dirty="0" smtClean="0"/>
              <a:t>Mobil OGL07</a:t>
            </a:r>
            <a:r>
              <a:rPr lang="ru-RU" sz="2000" dirty="0" smtClean="0"/>
              <a:t> для открытых передач.</a:t>
            </a:r>
            <a:endParaRPr lang="en-GB" sz="2000" dirty="0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en-GB" sz="2000" dirty="0" smtClean="0"/>
          </a:p>
          <a:p>
            <a:pPr algn="ctr" eaLnBrk="1" hangingPunct="1">
              <a:lnSpc>
                <a:spcPct val="90000"/>
              </a:lnSpc>
            </a:pPr>
            <a:r>
              <a:rPr lang="ru-RU" sz="2000" dirty="0" smtClean="0"/>
              <a:t>Цементный завод </a:t>
            </a:r>
            <a:r>
              <a:rPr lang="en-GB" sz="2000" dirty="0" err="1" smtClean="0"/>
              <a:t>Halkis</a:t>
            </a:r>
            <a:r>
              <a:rPr lang="ru-RU" sz="2000" dirty="0" smtClean="0"/>
              <a:t> согласился переключить шариковые мельницы на смазку 9000 </a:t>
            </a:r>
            <a:r>
              <a:rPr lang="en-GB" sz="2000" dirty="0" smtClean="0"/>
              <a:t> PYROSHIELD</a:t>
            </a:r>
            <a:r>
              <a:rPr lang="ru-RU" sz="2000" dirty="0" smtClean="0"/>
              <a:t> компании </a:t>
            </a:r>
            <a:r>
              <a:rPr lang="en-GB" sz="2000" dirty="0" smtClean="0"/>
              <a:t> LE </a:t>
            </a:r>
          </a:p>
        </p:txBody>
      </p:sp>
      <p:pic>
        <p:nvPicPr>
          <p:cNvPr id="50179" name="Picture 2" descr="Αρχική σελίδα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19240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685800"/>
            <a:ext cx="8610600" cy="54102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смазки 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 OGL07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для открытых передач</a:t>
            </a: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pic>
        <p:nvPicPr>
          <p:cNvPr id="51203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4833938" cy="27717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04" name="Picture 5" descr="4"/>
          <p:cNvPicPr>
            <a:picLocks noChangeAspect="1" noChangeArrowheads="1"/>
          </p:cNvPicPr>
          <p:nvPr/>
        </p:nvPicPr>
        <p:blipFill>
          <a:blip r:embed="rId3" cstate="print">
            <a:lum contrast="14000"/>
          </a:blip>
          <a:srcRect/>
          <a:stretch>
            <a:fillRect/>
          </a:stretch>
        </p:blipFill>
        <p:spPr bwMode="auto">
          <a:xfrm>
            <a:off x="457200" y="3540125"/>
            <a:ext cx="2662238" cy="33178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05" name="Picture 6" descr="5"/>
          <p:cNvPicPr>
            <a:picLocks noChangeAspect="1" noChangeArrowheads="1"/>
          </p:cNvPicPr>
          <p:nvPr/>
        </p:nvPicPr>
        <p:blipFill>
          <a:blip r:embed="rId4" cstate="print">
            <a:lum contrast="14000"/>
          </a:blip>
          <a:srcRect/>
          <a:stretch>
            <a:fillRect/>
          </a:stretch>
        </p:blipFill>
        <p:spPr bwMode="auto">
          <a:xfrm>
            <a:off x="4876800" y="1524000"/>
            <a:ext cx="4037012" cy="2792413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51206" name="Picture 2" descr="Αρχική σελίδα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9525"/>
            <a:ext cx="19240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Cleaning with 60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600200"/>
            <a:ext cx="5108575" cy="3279775"/>
          </a:xfrm>
        </p:spPr>
      </p:pic>
      <p:sp>
        <p:nvSpPr>
          <p:cNvPr id="327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14313" y="609600"/>
            <a:ext cx="8929687" cy="16002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GB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B)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очистки с помощью </a:t>
            </a:r>
            <a:r>
              <a:rPr lang="en-GB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Almasol</a:t>
            </a:r>
            <a:r>
              <a:rPr lang="en-GB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609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смазывающего материала различного назначения</a:t>
            </a:r>
            <a:endParaRPr lang="en-GB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2228" name="Picture 5" descr="Cleaning with LE6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6950" y="3505200"/>
            <a:ext cx="55356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2" descr="Αρχική σελίδα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9525"/>
            <a:ext cx="19240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10600" cy="5715000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GB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C)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Первоначальная стадия использования смазки </a:t>
            </a:r>
            <a:r>
              <a:rPr lang="en-GB" sz="24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Pyroshield</a:t>
            </a:r>
            <a:r>
              <a:rPr lang="en-GB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9000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открытых передач</a:t>
            </a:r>
            <a:endParaRPr lang="en-GB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3251" name="Picture 4" descr="Pyroshield St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0"/>
            <a:ext cx="83026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381000"/>
            <a:ext cx="8610600" cy="990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sz="2400" b="1" i="1" dirty="0" smtClean="0"/>
              <a:t>F)  </a:t>
            </a:r>
            <a:r>
              <a:rPr lang="ru-RU" sz="2400" b="1" i="1" dirty="0" smtClean="0"/>
              <a:t>Через несколько месяцев происходит</a:t>
            </a:r>
            <a:r>
              <a:rPr lang="en-GB" sz="2400" b="1" i="1" dirty="0" smtClean="0"/>
              <a:t>… </a:t>
            </a:r>
            <a:r>
              <a:rPr lang="en-GB" sz="2400" b="1" i="1" dirty="0" smtClean="0">
                <a:solidFill>
                  <a:srgbClr val="FF0000"/>
                </a:solidFill>
              </a:rPr>
              <a:t>‘</a:t>
            </a:r>
            <a:r>
              <a:rPr lang="ru-RU" sz="2400" b="1" i="1" dirty="0" smtClean="0">
                <a:solidFill>
                  <a:srgbClr val="FF0000"/>
                </a:solidFill>
              </a:rPr>
              <a:t>восстановление коробки передач</a:t>
            </a:r>
            <a:r>
              <a:rPr lang="en-GB" sz="2400" b="1" i="1" dirty="0" smtClean="0">
                <a:solidFill>
                  <a:srgbClr val="FF0000"/>
                </a:solidFill>
              </a:rPr>
              <a:t>’</a:t>
            </a:r>
          </a:p>
          <a:p>
            <a:pPr eaLnBrk="1" hangingPunct="1">
              <a:buFontTx/>
              <a:buNone/>
            </a:pPr>
            <a:endParaRPr lang="en-GB" b="1" i="1" dirty="0" smtClean="0">
              <a:solidFill>
                <a:srgbClr val="FF0000"/>
              </a:solidFill>
            </a:endParaRPr>
          </a:p>
        </p:txBody>
      </p:sp>
      <p:pic>
        <p:nvPicPr>
          <p:cNvPr id="54275" name="Picture 4" descr="Pyroshield 61 month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4975225" cy="375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5" descr="Pyroshield 61 mth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6975" y="2743200"/>
            <a:ext cx="540702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81000" y="838200"/>
            <a:ext cx="8610600" cy="17526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ru-RU" sz="2800" dirty="0" smtClean="0"/>
              <a:t>Увеличение ассортимента продукции по смазкам</a:t>
            </a:r>
            <a:endParaRPr lang="en-GB" dirty="0"/>
          </a:p>
        </p:txBody>
      </p:sp>
      <p:pic>
        <p:nvPicPr>
          <p:cNvPr id="9219" name="Picture 5" descr="new product shot.GIF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84587" y="2514600"/>
            <a:ext cx="5559213" cy="3733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0" name="Content Placeholder 3" descr="LE full logo - white bor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400" y="381000"/>
            <a:ext cx="36576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04800" y="304800"/>
            <a:ext cx="4767263" cy="4881563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400" b="1" dirty="0" smtClean="0"/>
              <a:t>До </a:t>
            </a:r>
            <a:r>
              <a:rPr lang="en-GB" sz="2400" b="1" dirty="0" smtClean="0"/>
              <a:t>1998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dirty="0" smtClean="0"/>
              <a:t>Ежегодное потребление смазки </a:t>
            </a:r>
            <a:r>
              <a:rPr lang="en-GB" sz="2000" dirty="0" smtClean="0"/>
              <a:t> </a:t>
            </a:r>
            <a:r>
              <a:rPr lang="en-GB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1,200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кг (на одну мельницу) и </a:t>
            </a:r>
            <a:r>
              <a:rPr lang="en-GB" sz="2000" dirty="0" smtClean="0"/>
              <a:t>408.75 </a:t>
            </a:r>
            <a:r>
              <a:rPr lang="ru-RU" sz="2000" dirty="0" smtClean="0"/>
              <a:t>кг</a:t>
            </a:r>
            <a:r>
              <a:rPr lang="en-GB" sz="2000" dirty="0" smtClean="0"/>
              <a:t> </a:t>
            </a:r>
            <a:r>
              <a:rPr lang="ru-RU" sz="2000" dirty="0" smtClean="0"/>
              <a:t>за</a:t>
            </a:r>
            <a:r>
              <a:rPr lang="en-GB" sz="2000" dirty="0" smtClean="0"/>
              <a:t> 2,500 </a:t>
            </a:r>
            <a:r>
              <a:rPr lang="ru-RU" sz="2000" dirty="0" smtClean="0"/>
              <a:t>часов</a:t>
            </a:r>
            <a:endParaRPr lang="en-GB" sz="2000" dirty="0" smtClean="0"/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dirty="0" smtClean="0"/>
              <a:t>Загрязненная рабочая среда</a:t>
            </a:r>
            <a:endParaRPr lang="en-GB" sz="2000" dirty="0" smtClean="0"/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dirty="0" smtClean="0"/>
              <a:t>Невозможно проверить коробку передач, не останавливая процесс производства</a:t>
            </a:r>
            <a:endParaRPr lang="en-GB" sz="2000" dirty="0" smtClean="0"/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dirty="0" smtClean="0"/>
              <a:t>Высокие затраты на очистку оборудований</a:t>
            </a:r>
            <a:endParaRPr lang="en-GB" sz="2000" dirty="0" smtClean="0"/>
          </a:p>
        </p:txBody>
      </p:sp>
      <p:sp>
        <p:nvSpPr>
          <p:cNvPr id="36868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119688" y="228600"/>
            <a:ext cx="4024312" cy="4957763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сегодняшний день</a:t>
            </a:r>
            <a:endParaRPr lang="en-GB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Ежегодное потребление смазки</a:t>
            </a:r>
            <a:r>
              <a:rPr lang="en-GB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160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кг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(на одну мельницу)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en-GB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54.4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кг за </a:t>
            </a:r>
            <a:r>
              <a:rPr lang="en-GB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2,500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часов</a:t>
            </a:r>
            <a:endParaRPr lang="en-GB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Чистая рабочая среда</a:t>
            </a:r>
            <a:endParaRPr lang="en-GB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Легко проверить мельницы во время производственного процесса</a:t>
            </a:r>
            <a:endParaRPr lang="en-GB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Снизились затраты на очистку и устранение отходов</a:t>
            </a:r>
            <a:endParaRPr lang="en-GB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066800"/>
            <a:ext cx="8991600" cy="50292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Завод </a:t>
            </a:r>
            <a:r>
              <a:rPr lang="en-GB" sz="2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HALKIS </a:t>
            </a:r>
            <a:r>
              <a:rPr lang="ru-RU" sz="2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приводит </a:t>
            </a:r>
          </a:p>
          <a:p>
            <a:pPr algn="ctr" eaLnBrk="1" hangingPunct="1">
              <a:buFontTx/>
              <a:buNone/>
              <a:defRPr/>
            </a:pPr>
            <a:r>
              <a:rPr lang="ru-RU" sz="2800" b="1" u="sng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сравнительные показатели</a:t>
            </a:r>
            <a:endParaRPr lang="en-GB" sz="2800" b="1" u="sng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r>
              <a:rPr lang="ru-RU" sz="2000" dirty="0" smtClean="0"/>
              <a:t>Снизилось потребление смазки на 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86.7%</a:t>
            </a:r>
          </a:p>
          <a:p>
            <a:pPr algn="ctr" eaLnBrk="1" hangingPunct="1">
              <a:buFont typeface="Wingdings" pitchFamily="2" charset="2"/>
              <a:buChar char="Ø"/>
              <a:defRPr/>
            </a:pPr>
            <a:r>
              <a:rPr lang="ru-RU" sz="2000" dirty="0" smtClean="0"/>
              <a:t>Снизилась общая сумма затрат на</a:t>
            </a:r>
            <a:r>
              <a:rPr lang="en-GB" sz="2000" dirty="0" smtClean="0"/>
              <a:t> </a:t>
            </a:r>
            <a:r>
              <a:rPr lang="en-GB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30.3%</a:t>
            </a:r>
            <a:r>
              <a:rPr lang="en-GB" sz="2000" dirty="0" smtClean="0"/>
              <a:t> </a:t>
            </a:r>
          </a:p>
          <a:p>
            <a:pPr algn="ctr" eaLnBrk="1" hangingPunct="1">
              <a:buFontTx/>
              <a:buNone/>
              <a:defRPr/>
            </a:pPr>
            <a:r>
              <a:rPr lang="en-GB" sz="2000" dirty="0" smtClean="0"/>
              <a:t>(</a:t>
            </a:r>
            <a:r>
              <a:rPr lang="ru-RU" sz="2000" dirty="0" smtClean="0"/>
              <a:t>стоимость на закупку смазочной продукции</a:t>
            </a:r>
            <a:r>
              <a:rPr lang="en-GB" sz="2000" dirty="0" smtClean="0"/>
              <a:t>)</a:t>
            </a:r>
          </a:p>
          <a:p>
            <a:pPr algn="ctr" eaLnBrk="1" hangingPunct="1">
              <a:buFont typeface="Wingdings" pitchFamily="2" charset="2"/>
              <a:buChar char="Ø"/>
              <a:defRPr/>
            </a:pPr>
            <a:r>
              <a:rPr lang="ru-RU" sz="2000" dirty="0" smtClean="0"/>
              <a:t>Уменьшилась потребность в сжатом воздухе</a:t>
            </a:r>
            <a:endParaRPr lang="en-GB" sz="2000" dirty="0" smtClean="0"/>
          </a:p>
          <a:p>
            <a:pPr algn="ctr" eaLnBrk="1" hangingPunct="1">
              <a:buFont typeface="Wingdings" pitchFamily="2" charset="2"/>
              <a:buChar char="Ø"/>
              <a:defRPr/>
            </a:pPr>
            <a:r>
              <a:rPr lang="ru-RU" sz="2000" dirty="0" smtClean="0"/>
              <a:t>Уменьшилось трение, а также явные показатели того, что уменьшилось потребление электроэнергии</a:t>
            </a:r>
            <a:endParaRPr lang="en-GB" sz="2000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GB" sz="2000" dirty="0" smtClean="0"/>
              <a:t>(</a:t>
            </a:r>
            <a:r>
              <a:rPr lang="ru-RU" sz="2000" dirty="0" smtClean="0"/>
              <a:t>цифры и показатели приведены бригадой технического обслуживания завода)</a:t>
            </a:r>
            <a:endParaRPr lang="en-GB" sz="2000" dirty="0" smtClean="0"/>
          </a:p>
        </p:txBody>
      </p:sp>
      <p:pic>
        <p:nvPicPr>
          <p:cNvPr id="56323" name="Picture 2" descr="Αρχική σελίδα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19240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8600" y="152400"/>
            <a:ext cx="3810000" cy="4114800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en-GB" dirty="0" smtClean="0"/>
          </a:p>
          <a:p>
            <a:pPr algn="ctr" eaLnBrk="1" hangingPunct="1">
              <a:buFontTx/>
              <a:buNone/>
            </a:pPr>
            <a:r>
              <a:rPr lang="ru-RU" b="1" u="sng" dirty="0" smtClean="0"/>
              <a:t>До </a:t>
            </a:r>
            <a:r>
              <a:rPr lang="en-GB" b="1" u="sng" dirty="0" smtClean="0"/>
              <a:t>1998</a:t>
            </a:r>
            <a:endParaRPr lang="en-GB" dirty="0" smtClean="0"/>
          </a:p>
          <a:p>
            <a:pPr algn="ctr" eaLnBrk="1" hangingPunct="1">
              <a:buFontTx/>
              <a:buNone/>
            </a:pPr>
            <a:r>
              <a:rPr lang="ru-RU" dirty="0" smtClean="0"/>
              <a:t>Общее потребление смазки для 6 цементных мельниц</a:t>
            </a:r>
            <a:r>
              <a:rPr lang="en-GB" dirty="0" smtClean="0"/>
              <a:t>:</a:t>
            </a:r>
          </a:p>
          <a:p>
            <a:pPr algn="ctr" eaLnBrk="1" hangingPunct="1">
              <a:buFontTx/>
              <a:buNone/>
            </a:pPr>
            <a:r>
              <a:rPr lang="en-GB" dirty="0" smtClean="0"/>
              <a:t>7,200 </a:t>
            </a:r>
            <a:r>
              <a:rPr lang="ru-RU" dirty="0" smtClean="0"/>
              <a:t>кг</a:t>
            </a:r>
            <a:endParaRPr lang="en-GB" dirty="0" smtClean="0"/>
          </a:p>
        </p:txBody>
      </p:sp>
      <p:sp>
        <p:nvSpPr>
          <p:cNvPr id="9421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5257800" y="2514600"/>
            <a:ext cx="3810000" cy="41148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endParaRPr lang="en-GB" dirty="0" smtClean="0"/>
          </a:p>
          <a:p>
            <a:pPr algn="ctr" eaLnBrk="1" hangingPunct="1">
              <a:buFontTx/>
              <a:buNone/>
              <a:defRPr/>
            </a:pPr>
            <a:r>
              <a:rPr lang="en-GB" b="1" u="sng" dirty="0" smtClean="0"/>
              <a:t>2000 </a:t>
            </a:r>
            <a:endParaRPr lang="en-GB" dirty="0" smtClean="0"/>
          </a:p>
          <a:p>
            <a:pPr algn="ctr" eaLnBrk="1" hangingPunct="1">
              <a:buFontTx/>
              <a:buNone/>
            </a:pPr>
            <a:r>
              <a:rPr lang="ru-RU" dirty="0" smtClean="0"/>
              <a:t>Общее потребление смазки для 6 цементных мельниц</a:t>
            </a:r>
            <a:r>
              <a:rPr lang="en-GB" dirty="0" smtClean="0"/>
              <a:t>:</a:t>
            </a:r>
          </a:p>
          <a:p>
            <a:pPr algn="ctr" eaLnBrk="1" hangingPunct="1">
              <a:spcBef>
                <a:spcPts val="600"/>
              </a:spcBef>
              <a:buFontTx/>
              <a:buNone/>
              <a:defRPr/>
            </a:pPr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960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кг</a:t>
            </a:r>
            <a:endParaRPr lang="en-GB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spcBef>
                <a:spcPts val="600"/>
              </a:spcBef>
              <a:buFontTx/>
              <a:buNone/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(</a:t>
            </a:r>
            <a:r>
              <a:rPr lang="ru-RU" sz="2400" dirty="0" smtClean="0">
                <a:solidFill>
                  <a:srgbClr val="FF0000"/>
                </a:solidFill>
              </a:rPr>
              <a:t>уменьшение на </a:t>
            </a:r>
            <a:r>
              <a:rPr lang="en-GB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86.7%</a:t>
            </a:r>
            <a:r>
              <a:rPr lang="en-GB" sz="2400" dirty="0" smtClean="0">
                <a:solidFill>
                  <a:srgbClr val="FF0000"/>
                </a:solidFill>
              </a:rPr>
              <a:t>)</a:t>
            </a:r>
          </a:p>
        </p:txBody>
      </p:sp>
      <p:pic>
        <p:nvPicPr>
          <p:cNvPr id="57348" name="Picture 2" descr="Αρχική σελίδα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19240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9" name="Down Arrow 4"/>
          <p:cNvSpPr>
            <a:spLocks noChangeArrowheads="1"/>
          </p:cNvSpPr>
          <p:nvPr/>
        </p:nvSpPr>
        <p:spPr bwMode="auto">
          <a:xfrm>
            <a:off x="4191000" y="2286000"/>
            <a:ext cx="990600" cy="3200400"/>
          </a:xfrm>
          <a:prstGeom prst="downArrow">
            <a:avLst>
              <a:gd name="adj1" fmla="val 50000"/>
              <a:gd name="adj2" fmla="val 50002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/>
          <a:lstStyle/>
          <a:p>
            <a:pPr marL="342900" indent="-342900">
              <a:buFontTx/>
              <a:buBlip>
                <a:blip r:embed="rId4"/>
              </a:buBlip>
            </a:pPr>
            <a:endParaRPr lang="en-GB"/>
          </a:p>
        </p:txBody>
      </p:sp>
      <p:sp>
        <p:nvSpPr>
          <p:cNvPr id="57350" name="Down Arrow 5"/>
          <p:cNvSpPr>
            <a:spLocks noChangeArrowheads="1"/>
          </p:cNvSpPr>
          <p:nvPr/>
        </p:nvSpPr>
        <p:spPr bwMode="auto">
          <a:xfrm>
            <a:off x="4267200" y="2286000"/>
            <a:ext cx="762000" cy="3048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marL="342900" indent="-342900">
              <a:buFontTx/>
              <a:buBlip>
                <a:blip r:embed="rId4"/>
              </a:buBlip>
            </a:pPr>
            <a:endParaRPr lang="en-GB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159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Другие примеры использования смазок </a:t>
            </a:r>
            <a:r>
              <a:rPr lang="en-GB" sz="2800" dirty="0" smtClean="0"/>
              <a:t> </a:t>
            </a:r>
            <a:r>
              <a:rPr lang="en-GB" sz="2800" dirty="0" err="1" smtClean="0"/>
              <a:t>Pyroshield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ru-RU" sz="2800" dirty="0" smtClean="0"/>
              <a:t>Пример исследования – цементное производство </a:t>
            </a:r>
            <a:endParaRPr lang="en-GB" sz="280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438400"/>
            <a:ext cx="6400800" cy="1752600"/>
          </a:xfrm>
        </p:spPr>
        <p:txBody>
          <a:bodyPr/>
          <a:lstStyle/>
          <a:p>
            <a:pPr eaLnBrk="1" hangingPunct="1">
              <a:spcBef>
                <a:spcPts val="600"/>
              </a:spcBef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Цементный завод «Титан»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Болгария</a:t>
            </a:r>
            <a:endParaRPr lang="en-GB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spcBef>
                <a:spcPts val="600"/>
              </a:spcBef>
              <a:defRPr/>
            </a:pP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Компания </a:t>
            </a:r>
            <a:r>
              <a:rPr lang="en-GB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L.E. Hellas</a:t>
            </a:r>
          </a:p>
        </p:txBody>
      </p:sp>
      <p:pic>
        <p:nvPicPr>
          <p:cNvPr id="58372" name="Picture 5" descr="titan cement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4572000"/>
            <a:ext cx="52863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2" descr="TITAN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2288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990600"/>
            <a:ext cx="8991600" cy="5105400"/>
          </a:xfrm>
        </p:spPr>
        <p:txBody>
          <a:bodyPr/>
          <a:lstStyle/>
          <a:p>
            <a:pPr>
              <a:defRPr/>
            </a:pPr>
            <a:r>
              <a:rPr lang="ru-RU" sz="2800" dirty="0" smtClean="0"/>
              <a:t>Цементный завод </a:t>
            </a:r>
            <a:r>
              <a:rPr lang="en-GB" sz="2800" dirty="0" err="1" smtClean="0"/>
              <a:t>Zlatna</a:t>
            </a:r>
            <a:r>
              <a:rPr lang="en-GB" sz="2800" dirty="0" smtClean="0"/>
              <a:t> </a:t>
            </a:r>
            <a:r>
              <a:rPr lang="en-GB" sz="2800" dirty="0" err="1" smtClean="0"/>
              <a:t>Panega</a:t>
            </a:r>
            <a:r>
              <a:rPr lang="en-GB" sz="2800" dirty="0" smtClean="0"/>
              <a:t> (Titan Group):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sz="2400" dirty="0" smtClean="0"/>
              <a:t>2 </a:t>
            </a:r>
            <a:r>
              <a:rPr lang="ru-RU" sz="2400" dirty="0" smtClean="0"/>
              <a:t>печи для обжига цемента </a:t>
            </a:r>
            <a:r>
              <a:rPr lang="en-GB" sz="2400" dirty="0" smtClean="0"/>
              <a:t>KHD</a:t>
            </a:r>
          </a:p>
          <a:p>
            <a:pPr lvl="1">
              <a:buFont typeface="Arial" pitchFamily="34" charset="0"/>
              <a:buChar char="•"/>
              <a:defRPr/>
            </a:pPr>
            <a:r>
              <a:rPr lang="en-GB" sz="2400" dirty="0" smtClean="0"/>
              <a:t>8 </a:t>
            </a:r>
            <a:r>
              <a:rPr lang="ru-RU" sz="2400" dirty="0" smtClean="0"/>
              <a:t>шариковых мельниц </a:t>
            </a:r>
            <a:r>
              <a:rPr lang="en-GB" sz="2400" dirty="0" err="1" smtClean="0"/>
              <a:t>Polysius</a:t>
            </a:r>
            <a:r>
              <a:rPr lang="en-GB" sz="2400" dirty="0" smtClean="0"/>
              <a:t> </a:t>
            </a:r>
          </a:p>
          <a:p>
            <a:pPr>
              <a:defRPr/>
            </a:pPr>
            <a:r>
              <a:rPr lang="ru-RU" sz="2400" dirty="0" smtClean="0"/>
              <a:t>Компания </a:t>
            </a:r>
            <a:r>
              <a:rPr lang="en-GB" sz="2400" dirty="0" smtClean="0"/>
              <a:t>LE Hellas </a:t>
            </a:r>
            <a:r>
              <a:rPr lang="ru-RU" sz="2400" dirty="0" smtClean="0"/>
              <a:t>рекомендовала смазку </a:t>
            </a:r>
            <a:r>
              <a:rPr lang="en-GB" sz="2400" dirty="0" smtClean="0"/>
              <a:t>9011 PYROSHIELD </a:t>
            </a:r>
            <a:r>
              <a:rPr lang="ru-RU" sz="2400" dirty="0" smtClean="0"/>
              <a:t>компании </a:t>
            </a:r>
            <a:r>
              <a:rPr lang="en-GB" sz="2400" dirty="0" smtClean="0"/>
              <a:t>LE</a:t>
            </a:r>
            <a:r>
              <a:rPr lang="ru-RU" sz="2400" dirty="0" smtClean="0"/>
              <a:t>, чтобы защитить коробку передач и уменьшить потребление смазки</a:t>
            </a:r>
            <a:endParaRPr lang="en-GB" sz="2400" dirty="0" smtClean="0"/>
          </a:p>
          <a:p>
            <a:pPr>
              <a:defRPr/>
            </a:pPr>
            <a:r>
              <a:rPr lang="ru-RU" sz="2400" dirty="0" smtClean="0"/>
              <a:t>В ноябре 2007 году первую мельницу переключили на продукцию </a:t>
            </a:r>
            <a:r>
              <a:rPr lang="en-US" sz="2400" dirty="0" smtClean="0"/>
              <a:t>LE</a:t>
            </a:r>
            <a:r>
              <a:rPr lang="ru-RU" sz="2400" dirty="0" smtClean="0"/>
              <a:t>, результаты были впечатляющие</a:t>
            </a:r>
            <a:r>
              <a:rPr lang="en-GB" sz="2400" dirty="0" smtClean="0"/>
              <a:t>: </a:t>
            </a:r>
          </a:p>
          <a:p>
            <a:pPr algn="ctr">
              <a:buFontTx/>
              <a:buNone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Потребление смазки снизилось на </a:t>
            </a:r>
            <a:r>
              <a:rPr lang="en-GB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65.33%</a:t>
            </a:r>
          </a:p>
          <a:p>
            <a:pPr algn="ctr">
              <a:buFontTx/>
              <a:buNone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Температура зубчатого колеса снизилась на </a:t>
            </a:r>
            <a:r>
              <a:rPr lang="en-GB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15%</a:t>
            </a:r>
            <a:endParaRPr lang="en-GB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9395" name="Picture 2" descr="TITA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288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Placeholder 4"/>
          <p:cNvSpPr>
            <a:spLocks noGrp="1"/>
          </p:cNvSpPr>
          <p:nvPr>
            <p:ph type="body" idx="1"/>
          </p:nvPr>
        </p:nvSpPr>
        <p:spPr>
          <a:xfrm>
            <a:off x="714375" y="685800"/>
            <a:ext cx="4143375" cy="148907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Зубчатое колесо </a:t>
            </a:r>
            <a:r>
              <a:rPr lang="ru-RU" u="sng" dirty="0" smtClean="0"/>
              <a:t>не обработанное</a:t>
            </a:r>
            <a:r>
              <a:rPr lang="ru-RU" dirty="0" smtClean="0"/>
              <a:t> смазкой </a:t>
            </a:r>
            <a:r>
              <a:rPr lang="en-GB" dirty="0" smtClean="0"/>
              <a:t>9011 PYROSHIELD</a:t>
            </a:r>
            <a:r>
              <a:rPr lang="ru-RU" dirty="0" smtClean="0"/>
              <a:t> компании </a:t>
            </a:r>
            <a:r>
              <a:rPr lang="en-GB" dirty="0" smtClean="0"/>
              <a:t>LE</a:t>
            </a:r>
          </a:p>
        </p:txBody>
      </p:sp>
      <p:pic>
        <p:nvPicPr>
          <p:cNvPr id="60419" name="Content Placeholder 8" descr="Pinion Gear without Pyroshield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2287588"/>
            <a:ext cx="4467225" cy="3351212"/>
          </a:xfrm>
        </p:spPr>
      </p:pic>
      <p:sp>
        <p:nvSpPr>
          <p:cNvPr id="59396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959350" y="1357313"/>
            <a:ext cx="4041775" cy="817562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 smtClean="0"/>
              <a:t>Зубчатое колесо </a:t>
            </a:r>
            <a:r>
              <a:rPr lang="ru-RU" u="sng" dirty="0" smtClean="0"/>
              <a:t>обработанное</a:t>
            </a:r>
            <a:r>
              <a:rPr lang="ru-RU" dirty="0" smtClean="0"/>
              <a:t> смазкой </a:t>
            </a:r>
            <a:r>
              <a:rPr lang="en-GB" dirty="0" smtClean="0"/>
              <a:t>9011 PYROSHIELD</a:t>
            </a:r>
            <a:r>
              <a:rPr lang="ru-RU" dirty="0" smtClean="0"/>
              <a:t> компании </a:t>
            </a:r>
            <a:r>
              <a:rPr lang="en-GB" dirty="0" smtClean="0"/>
              <a:t>LE</a:t>
            </a:r>
          </a:p>
        </p:txBody>
      </p:sp>
      <p:pic>
        <p:nvPicPr>
          <p:cNvPr id="60421" name="Content Placeholder 9" descr="Pinion Gear with Pyroshield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876800" y="2286000"/>
            <a:ext cx="4268788" cy="3352800"/>
          </a:xfrm>
        </p:spPr>
      </p:pic>
      <p:pic>
        <p:nvPicPr>
          <p:cNvPr id="60422" name="Picture 2" descr="TITAN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22288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Placeholder 4"/>
          <p:cNvSpPr>
            <a:spLocks noGrp="1"/>
          </p:cNvSpPr>
          <p:nvPr>
            <p:ph type="body" idx="1"/>
          </p:nvPr>
        </p:nvSpPr>
        <p:spPr>
          <a:xfrm>
            <a:off x="381000" y="1066800"/>
            <a:ext cx="4143375" cy="639763"/>
          </a:xfrm>
        </p:spPr>
        <p:txBody>
          <a:bodyPr/>
          <a:lstStyle/>
          <a:p>
            <a:pPr eaLnBrk="1" hangingPunct="1"/>
            <a:r>
              <a:rPr lang="ru-RU" dirty="0" smtClean="0"/>
              <a:t>Зубчатая муфта </a:t>
            </a:r>
            <a:r>
              <a:rPr lang="ru-RU" u="sng" dirty="0" smtClean="0"/>
              <a:t>не обработанная </a:t>
            </a:r>
            <a:r>
              <a:rPr lang="ru-RU" dirty="0" smtClean="0"/>
              <a:t>смазкой </a:t>
            </a:r>
            <a:r>
              <a:rPr lang="en-GB" dirty="0" smtClean="0"/>
              <a:t>9011</a:t>
            </a:r>
            <a:r>
              <a:rPr lang="ru-RU" dirty="0" smtClean="0"/>
              <a:t> компании </a:t>
            </a:r>
            <a:r>
              <a:rPr lang="en-GB" dirty="0" smtClean="0"/>
              <a:t>LE </a:t>
            </a:r>
          </a:p>
        </p:txBody>
      </p:sp>
      <p:pic>
        <p:nvPicPr>
          <p:cNvPr id="61443" name="Content Placeholder 8" descr="Girth Gear without Pyroshield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" y="1676400"/>
            <a:ext cx="4465638" cy="3349625"/>
          </a:xfrm>
        </p:spPr>
      </p:pic>
      <p:sp>
        <p:nvSpPr>
          <p:cNvPr id="61444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800600" y="2484438"/>
            <a:ext cx="4041775" cy="639762"/>
          </a:xfrm>
        </p:spPr>
        <p:txBody>
          <a:bodyPr/>
          <a:lstStyle/>
          <a:p>
            <a:pPr eaLnBrk="1" hangingPunct="1"/>
            <a:r>
              <a:rPr lang="ru-RU" dirty="0" smtClean="0"/>
              <a:t>Зубчатая муфта </a:t>
            </a:r>
            <a:r>
              <a:rPr lang="ru-RU" u="sng" dirty="0" smtClean="0"/>
              <a:t>обработанная </a:t>
            </a:r>
            <a:r>
              <a:rPr lang="ru-RU" dirty="0" smtClean="0"/>
              <a:t>смазкой </a:t>
            </a:r>
            <a:r>
              <a:rPr lang="en-GB" dirty="0" smtClean="0"/>
              <a:t>9011</a:t>
            </a:r>
            <a:r>
              <a:rPr lang="ru-RU" dirty="0" smtClean="0"/>
              <a:t> компании </a:t>
            </a:r>
            <a:r>
              <a:rPr lang="en-GB" dirty="0" smtClean="0"/>
              <a:t>LE </a:t>
            </a:r>
          </a:p>
        </p:txBody>
      </p:sp>
      <p:pic>
        <p:nvPicPr>
          <p:cNvPr id="61445" name="Content Placeholder 9" descr="Girth Gear  with Pyroshield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3259138"/>
            <a:ext cx="4495800" cy="3370262"/>
          </a:xfrm>
        </p:spPr>
      </p:pic>
      <p:pic>
        <p:nvPicPr>
          <p:cNvPr id="61446" name="Picture 2" descr="TITAN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228600"/>
            <a:ext cx="22288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8600" y="1000125"/>
            <a:ext cx="8915400" cy="5500688"/>
          </a:xfrm>
        </p:spPr>
        <p:txBody>
          <a:bodyPr/>
          <a:lstStyle/>
          <a:p>
            <a:pPr>
              <a:defRPr/>
            </a:pPr>
            <a:r>
              <a:rPr lang="ru-RU" sz="2000" dirty="0" smtClean="0"/>
              <a:t>В результате успешного использования, в апреле 2008 году компания еще переключила два оборудования на продукцию </a:t>
            </a:r>
            <a:r>
              <a:rPr lang="en-US" sz="2000" dirty="0" smtClean="0"/>
              <a:t>LE</a:t>
            </a:r>
            <a:endParaRPr lang="en-GB" sz="2000" dirty="0" smtClean="0"/>
          </a:p>
          <a:p>
            <a:pPr>
              <a:defRPr/>
            </a:pPr>
            <a:r>
              <a:rPr lang="ru-RU" sz="2000" dirty="0" smtClean="0"/>
              <a:t>Уменьшение потребление смазки 9011 компании </a:t>
            </a:r>
            <a:r>
              <a:rPr lang="en-US" sz="2000" dirty="0" smtClean="0"/>
              <a:t>LE</a:t>
            </a:r>
            <a:r>
              <a:rPr lang="ru-RU" sz="2000" dirty="0" smtClean="0"/>
              <a:t> отразилось на расходах завода </a:t>
            </a:r>
            <a:r>
              <a:rPr lang="en-GB" sz="2000" dirty="0" err="1" smtClean="0"/>
              <a:t>Zlatna</a:t>
            </a:r>
            <a:r>
              <a:rPr lang="en-GB" sz="2000" dirty="0" smtClean="0"/>
              <a:t> </a:t>
            </a:r>
            <a:r>
              <a:rPr lang="en-GB" sz="2000" dirty="0" err="1" smtClean="0"/>
              <a:t>Panega</a:t>
            </a:r>
            <a:r>
              <a:rPr lang="ru-RU" sz="2000" dirty="0" smtClean="0"/>
              <a:t> в положительную сторону</a:t>
            </a:r>
            <a:endParaRPr lang="en-GB" sz="2000" dirty="0" smtClean="0"/>
          </a:p>
          <a:p>
            <a:pPr>
              <a:defRPr/>
            </a:pPr>
            <a:r>
              <a:rPr lang="ru-RU" sz="2000" dirty="0" smtClean="0"/>
              <a:t>Общая сумма экономии за год составила</a:t>
            </a:r>
            <a:r>
              <a:rPr lang="en-GB" sz="2000" dirty="0" smtClean="0"/>
              <a:t>:</a:t>
            </a:r>
          </a:p>
          <a:p>
            <a:pPr algn="ctr">
              <a:buFontTx/>
              <a:buNone/>
              <a:defRPr/>
            </a:pPr>
            <a:r>
              <a:rPr lang="en-GB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86,904.08</a:t>
            </a: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евро</a:t>
            </a:r>
            <a:endParaRPr lang="en-GB" sz="20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defRPr/>
            </a:pPr>
            <a:r>
              <a:rPr lang="ru-RU" sz="2000" dirty="0" smtClean="0"/>
              <a:t>Это очевидные показатели, не включая во внимание другие важные факторы</a:t>
            </a:r>
            <a:r>
              <a:rPr lang="en-GB" sz="2000" dirty="0" smtClean="0"/>
              <a:t>: </a:t>
            </a:r>
          </a:p>
          <a:p>
            <a:pPr algn="ctr">
              <a:buFontTx/>
              <a:buNone/>
              <a:defRPr/>
            </a:pP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Низкая рабочая температура, низкое потребление смазки, продленный срок службы оборудования, благодаря низкой степени изнашивания, чистые условия окружающей среды, коробки передач выглядят в надлежащем виде, низкая вибрация</a:t>
            </a:r>
            <a:endParaRPr lang="en-GB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None/>
              <a:defRPr/>
            </a:pPr>
            <a:endParaRPr lang="en-GB" sz="2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2467" name="Picture 2" descr="TITA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288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00125"/>
            <a:ext cx="8991600" cy="5095875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Печь обжига</a:t>
            </a:r>
            <a:r>
              <a:rPr lang="en-GB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</a:t>
            </a:r>
          </a:p>
          <a:p>
            <a:pPr algn="ctr">
              <a:spcBef>
                <a:spcPts val="600"/>
              </a:spcBef>
              <a:defRPr/>
            </a:pPr>
            <a:r>
              <a:rPr lang="ru-RU" sz="1800" dirty="0" smtClean="0"/>
              <a:t>До использования продукции компании </a:t>
            </a:r>
            <a:r>
              <a:rPr lang="en-US" sz="1800" dirty="0" smtClean="0"/>
              <a:t>LE</a:t>
            </a:r>
            <a:r>
              <a:rPr lang="en-GB" sz="1800" dirty="0" smtClean="0"/>
              <a:t>: 3</a:t>
            </a:r>
            <a:r>
              <a:rPr lang="ru-RU" sz="1800" dirty="0" smtClean="0"/>
              <a:t> кг в день</a:t>
            </a:r>
            <a:r>
              <a:rPr lang="en-GB" sz="1800" dirty="0" smtClean="0"/>
              <a:t>. </a:t>
            </a:r>
            <a:r>
              <a:rPr lang="ru-RU" sz="1800" dirty="0" smtClean="0"/>
              <a:t>После использования продукции компании </a:t>
            </a:r>
            <a:r>
              <a:rPr lang="en-US" sz="1800" dirty="0" smtClean="0"/>
              <a:t>LE</a:t>
            </a:r>
            <a:r>
              <a:rPr lang="en-GB" sz="1800" dirty="0" smtClean="0"/>
              <a:t> = 0.79</a:t>
            </a:r>
            <a:r>
              <a:rPr lang="ru-RU" sz="1800" dirty="0" smtClean="0"/>
              <a:t> кг в день</a:t>
            </a:r>
            <a:endParaRPr lang="en-GB" sz="1800" dirty="0" smtClean="0"/>
          </a:p>
          <a:p>
            <a:pPr algn="ctr">
              <a:spcBef>
                <a:spcPts val="600"/>
              </a:spcBef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en-GB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73.6%</a:t>
            </a:r>
            <a:r>
              <a:rPr lang="en-GB" sz="1800" dirty="0" smtClean="0"/>
              <a:t> </a:t>
            </a:r>
            <a:r>
              <a:rPr lang="ru-RU" sz="1800" dirty="0" smtClean="0"/>
              <a:t>снизилась потребность в смазке</a:t>
            </a:r>
            <a:endParaRPr lang="en-GB" sz="1800" dirty="0" smtClean="0"/>
          </a:p>
          <a:p>
            <a:pPr algn="ctr">
              <a:spcBef>
                <a:spcPts val="600"/>
              </a:spcBef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Ежегодное устранение отходов смазочной продукции составило </a:t>
            </a:r>
            <a:r>
              <a:rPr lang="en-GB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662.4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кг</a:t>
            </a:r>
            <a:endParaRPr lang="en-GB" sz="1800" b="1" dirty="0" smtClean="0"/>
          </a:p>
          <a:p>
            <a:pPr algn="ctr">
              <a:buFontTx/>
              <a:buNone/>
              <a:defRPr/>
            </a:pPr>
            <a:r>
              <a:rPr lang="ru-RU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Печь обжига</a:t>
            </a:r>
            <a:r>
              <a:rPr lang="en-GB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</a:t>
            </a:r>
          </a:p>
          <a:p>
            <a:pPr algn="ctr">
              <a:spcBef>
                <a:spcPts val="600"/>
              </a:spcBef>
              <a:defRPr/>
            </a:pPr>
            <a:r>
              <a:rPr lang="ru-RU" sz="1800" dirty="0" smtClean="0"/>
              <a:t>До использования продукции компании </a:t>
            </a:r>
            <a:r>
              <a:rPr lang="en-US" sz="1800" dirty="0" smtClean="0"/>
              <a:t>LE</a:t>
            </a:r>
            <a:r>
              <a:rPr lang="en-GB" sz="1800" dirty="0" smtClean="0"/>
              <a:t>: 3</a:t>
            </a:r>
            <a:r>
              <a:rPr lang="ru-RU" sz="1800" dirty="0" smtClean="0"/>
              <a:t> кг в день</a:t>
            </a:r>
            <a:r>
              <a:rPr lang="en-GB" sz="1800" dirty="0" smtClean="0"/>
              <a:t>. </a:t>
            </a:r>
            <a:r>
              <a:rPr lang="ru-RU" sz="1800" dirty="0" smtClean="0"/>
              <a:t>После использования продукции компании </a:t>
            </a:r>
            <a:r>
              <a:rPr lang="en-US" sz="1800" dirty="0" smtClean="0"/>
              <a:t>LE</a:t>
            </a:r>
            <a:r>
              <a:rPr lang="en-GB" sz="1800" dirty="0" smtClean="0"/>
              <a:t> = 0.79</a:t>
            </a:r>
            <a:r>
              <a:rPr lang="ru-RU" sz="1800" dirty="0" smtClean="0"/>
              <a:t> кг в день</a:t>
            </a:r>
            <a:endParaRPr lang="en-GB" sz="1800" dirty="0" smtClean="0"/>
          </a:p>
          <a:p>
            <a:pPr algn="ctr">
              <a:spcBef>
                <a:spcPts val="600"/>
              </a:spcBef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en-GB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73.6%</a:t>
            </a:r>
            <a:r>
              <a:rPr lang="en-GB" sz="1800" dirty="0" smtClean="0"/>
              <a:t> </a:t>
            </a:r>
            <a:r>
              <a:rPr lang="ru-RU" sz="1800" dirty="0" smtClean="0"/>
              <a:t>снизилась потребность в смазке</a:t>
            </a:r>
            <a:endParaRPr lang="en-GB" sz="1800" dirty="0" smtClean="0"/>
          </a:p>
          <a:p>
            <a:pPr algn="ctr">
              <a:spcBef>
                <a:spcPts val="600"/>
              </a:spcBef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Ежегодное устранение отходов смазочной продукции составило </a:t>
            </a:r>
            <a:r>
              <a:rPr lang="en-GB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662.4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кг</a:t>
            </a:r>
            <a:endParaRPr lang="en-GB" sz="1800" b="1" dirty="0" smtClean="0"/>
          </a:p>
          <a:p>
            <a:pPr algn="ctr">
              <a:buFontTx/>
              <a:buNone/>
              <a:defRPr/>
            </a:pPr>
            <a:r>
              <a:rPr lang="ru-RU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Сырьевая мельница</a:t>
            </a:r>
            <a:r>
              <a:rPr lang="en-GB" sz="1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</a:t>
            </a:r>
          </a:p>
          <a:p>
            <a:pPr algn="ctr">
              <a:spcBef>
                <a:spcPts val="600"/>
              </a:spcBef>
              <a:defRPr/>
            </a:pPr>
            <a:r>
              <a:rPr lang="ru-RU" sz="1800" dirty="0" smtClean="0"/>
              <a:t>До использования продукции компании </a:t>
            </a:r>
            <a:r>
              <a:rPr lang="en-US" sz="1800" dirty="0" smtClean="0"/>
              <a:t>LE </a:t>
            </a:r>
            <a:r>
              <a:rPr lang="en-GB" sz="1800" dirty="0" smtClean="0"/>
              <a:t>: 6.67</a:t>
            </a:r>
            <a:r>
              <a:rPr lang="ru-RU" sz="1800" dirty="0" smtClean="0"/>
              <a:t> кг в день</a:t>
            </a:r>
            <a:r>
              <a:rPr lang="en-GB" sz="1800" dirty="0" smtClean="0"/>
              <a:t>. </a:t>
            </a:r>
            <a:r>
              <a:rPr lang="ru-RU" sz="1800" dirty="0" smtClean="0"/>
              <a:t>После использования продукции компании </a:t>
            </a:r>
            <a:r>
              <a:rPr lang="en-US" sz="1800" dirty="0" smtClean="0"/>
              <a:t>LE</a:t>
            </a:r>
            <a:r>
              <a:rPr lang="en-GB" sz="1800" dirty="0" smtClean="0"/>
              <a:t>  = 0.86</a:t>
            </a:r>
            <a:r>
              <a:rPr lang="ru-RU" sz="1800" dirty="0" smtClean="0"/>
              <a:t> кг в день</a:t>
            </a:r>
            <a:endParaRPr lang="en-GB" sz="1800" dirty="0" smtClean="0"/>
          </a:p>
          <a:p>
            <a:pPr algn="ctr">
              <a:spcBef>
                <a:spcPts val="600"/>
              </a:spcBef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 </a:t>
            </a:r>
            <a:r>
              <a:rPr lang="en-GB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87.05%</a:t>
            </a:r>
            <a:r>
              <a:rPr lang="en-GB" sz="1800" dirty="0" smtClean="0"/>
              <a:t> </a:t>
            </a:r>
            <a:r>
              <a:rPr lang="ru-RU" sz="1800" dirty="0" smtClean="0"/>
              <a:t>снизилась потребность в смазке</a:t>
            </a:r>
            <a:endParaRPr lang="en-GB" sz="1800" dirty="0" smtClean="0"/>
          </a:p>
          <a:p>
            <a:pPr algn="ctr">
              <a:spcBef>
                <a:spcPts val="600"/>
              </a:spcBef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Ежегодное устранение отходов смазочной продукции составило </a:t>
            </a:r>
            <a:r>
              <a:rPr lang="en-GB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1,741.8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кг</a:t>
            </a:r>
            <a:endParaRPr lang="en-GB" sz="1800" dirty="0" smtClean="0"/>
          </a:p>
          <a:p>
            <a:pPr algn="ctr">
              <a:defRPr/>
            </a:pPr>
            <a:endParaRPr lang="en-GB" sz="1800" dirty="0"/>
          </a:p>
        </p:txBody>
      </p:sp>
      <p:pic>
        <p:nvPicPr>
          <p:cNvPr id="63491" name="Picture 2" descr="TITA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288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Content Placeholder 2"/>
          <p:cNvSpPr>
            <a:spLocks noGrp="1"/>
          </p:cNvSpPr>
          <p:nvPr>
            <p:ph idx="1"/>
          </p:nvPr>
        </p:nvSpPr>
        <p:spPr>
          <a:xfrm>
            <a:off x="609600" y="1143000"/>
            <a:ext cx="8229600" cy="5181600"/>
          </a:xfrm>
        </p:spPr>
        <p:txBody>
          <a:bodyPr/>
          <a:lstStyle/>
          <a:p>
            <a:r>
              <a:rPr lang="ru-RU" dirty="0" smtClean="0"/>
              <a:t>На  Цементном заводе «Титан» в Греции также переключили оборудования с открытыми передачами на смазку 9011</a:t>
            </a:r>
            <a:r>
              <a:rPr lang="en-GB" dirty="0" smtClean="0"/>
              <a:t>PYROSHIELD</a:t>
            </a:r>
            <a:r>
              <a:rPr lang="ru-RU" dirty="0" smtClean="0"/>
              <a:t> компании </a:t>
            </a:r>
            <a:r>
              <a:rPr lang="en-GB" dirty="0" smtClean="0"/>
              <a:t>LE:</a:t>
            </a:r>
          </a:p>
          <a:p>
            <a:pPr lvl="1"/>
            <a:r>
              <a:rPr lang="en-GB" dirty="0" smtClean="0"/>
              <a:t>7 </a:t>
            </a:r>
            <a:r>
              <a:rPr lang="ru-RU" dirty="0" smtClean="0"/>
              <a:t>шариковых мельниц </a:t>
            </a:r>
            <a:r>
              <a:rPr lang="en-GB" dirty="0" err="1" smtClean="0"/>
              <a:t>Polysius</a:t>
            </a:r>
            <a:r>
              <a:rPr lang="en-GB" dirty="0" smtClean="0"/>
              <a:t> </a:t>
            </a:r>
          </a:p>
          <a:p>
            <a:pPr lvl="1"/>
            <a:r>
              <a:rPr lang="en-GB" dirty="0" smtClean="0"/>
              <a:t>2 </a:t>
            </a:r>
            <a:r>
              <a:rPr lang="ru-RU" dirty="0" smtClean="0"/>
              <a:t>печи обжига </a:t>
            </a:r>
            <a:r>
              <a:rPr lang="en-GB" dirty="0" err="1" smtClean="0"/>
              <a:t>Polysius</a:t>
            </a:r>
            <a:r>
              <a:rPr lang="en-GB" dirty="0" smtClean="0"/>
              <a:t> </a:t>
            </a:r>
          </a:p>
        </p:txBody>
      </p:sp>
      <p:pic>
        <p:nvPicPr>
          <p:cNvPr id="64515" name="Picture 2" descr="TITAN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2288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://www.titan.gr/userfiles/Image/template/group_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5105400"/>
            <a:ext cx="740092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2800" dirty="0" smtClean="0"/>
              <a:t>Увеличение ассортимента продукции по смазкам компании </a:t>
            </a:r>
            <a:r>
              <a:rPr lang="en-US" sz="2800" dirty="0" smtClean="0"/>
              <a:t>LE</a:t>
            </a:r>
            <a:endParaRPr lang="en-GB" sz="2800" dirty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839200" cy="5257800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Данные масла, содержащие специальные присадки </a:t>
            </a:r>
            <a:r>
              <a:rPr lang="en-GB" sz="2400" dirty="0" smtClean="0"/>
              <a:t>LE</a:t>
            </a:r>
            <a:r>
              <a:rPr lang="ru-RU" sz="2400" dirty="0" smtClean="0"/>
              <a:t>, работают как при нормальных, так и при жестких условиях эксплуатации</a:t>
            </a:r>
            <a:r>
              <a:rPr lang="en-GB" sz="2400" dirty="0" smtClean="0"/>
              <a:t>. </a:t>
            </a:r>
          </a:p>
          <a:p>
            <a:pPr>
              <a:defRPr/>
            </a:pPr>
            <a:r>
              <a:rPr lang="ru-RU" sz="2400" dirty="0" smtClean="0"/>
              <a:t>Компания </a:t>
            </a:r>
            <a:r>
              <a:rPr lang="en-GB" sz="2400" dirty="0" smtClean="0"/>
              <a:t>L.E</a:t>
            </a:r>
            <a:r>
              <a:rPr lang="ru-RU" sz="2400" dirty="0" smtClean="0"/>
              <a:t> предлагает широкий ассортимент надежной продукции, которая помогает цементным компаниям увеличить собственный доход, благодаря</a:t>
            </a:r>
            <a:r>
              <a:rPr lang="en-GB" sz="2400" dirty="0" smtClean="0"/>
              <a:t>: 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Увеличению срока службы</a:t>
            </a:r>
            <a:endParaRPr lang="en-GB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Увеличения интервалов замены 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масла</a:t>
            </a:r>
            <a:endParaRPr lang="en-GB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Сокращение потребление 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электроэнергии</a:t>
            </a:r>
            <a:endParaRPr lang="en-GB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Уменьшение ремонтных работ</a:t>
            </a:r>
            <a:endParaRPr lang="en-GB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 необходимости </a:t>
            </a:r>
          </a:p>
          <a:p>
            <a:pPr>
              <a:spcBef>
                <a:spcPts val="0"/>
              </a:spcBef>
              <a:buNone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выполнять учетную информацию</a:t>
            </a:r>
            <a:endParaRPr lang="en-GB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4" name="Picture 3" descr="1605 Lafarge_3 Derek 10-4-0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038600"/>
            <a:ext cx="297180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838200" y="457200"/>
            <a:ext cx="7643813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Смазка </a:t>
            </a:r>
            <a:r>
              <a:rPr lang="en-GB" sz="4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9011 </a:t>
            </a:r>
            <a:r>
              <a:rPr lang="en-GB" sz="4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Pyroshield</a:t>
            </a:r>
            <a:r>
              <a:rPr lang="en-GB" sz="4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XH </a:t>
            </a:r>
            <a:r>
              <a:rPr lang="en-GB" sz="48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Syn</a:t>
            </a:r>
            <a:r>
              <a:rPr lang="en-GB" sz="4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-Gear Lubricant </a:t>
            </a:r>
            <a:r>
              <a:rPr lang="ru-RU" sz="4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компании </a:t>
            </a:r>
            <a:r>
              <a:rPr lang="en-GB" sz="4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LE</a:t>
            </a:r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2667000"/>
            <a:ext cx="6400800" cy="900113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Заключение </a:t>
            </a:r>
            <a:endParaRPr lang="en-GB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69636" name="Picture 3" descr="new product shot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1693" y="3352800"/>
            <a:ext cx="4884907" cy="3281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814387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i="1" dirty="0" smtClean="0"/>
              <a:t>Преимущества смазки </a:t>
            </a:r>
            <a:r>
              <a:rPr lang="en-GB" i="1" dirty="0" err="1" smtClean="0"/>
              <a:t>Pyroshield</a:t>
            </a:r>
            <a:r>
              <a:rPr lang="en-GB" i="1" dirty="0" smtClean="0"/>
              <a:t> XH 9011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143000"/>
            <a:ext cx="8772525" cy="5214938"/>
          </a:xfrm>
        </p:spPr>
        <p:txBody>
          <a:bodyPr/>
          <a:lstStyle/>
          <a:p>
            <a:pPr algn="ctr" eaLnBrk="1" hangingPunct="1">
              <a:buFont typeface="Wingdings" pitchFamily="2" charset="2"/>
              <a:buChar char="Ø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Улучшенная защита и продленный срок службы коробки передач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Минимальные затраты на смазочную продукцию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преобразования</a:t>
            </a:r>
            <a:r>
              <a:rPr lang="en-GB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 eaLnBrk="1" hangingPunct="1">
              <a:buFontTx/>
              <a:buNone/>
              <a:defRPr/>
            </a:pPr>
            <a:r>
              <a:rPr lang="en-GB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нет необходимости останавливать производственный процесс</a:t>
            </a:r>
            <a:r>
              <a:rPr lang="en-GB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algn="ctr" eaLnBrk="1" hangingPunct="1">
              <a:buFont typeface="Wingdings" pitchFamily="2" charset="2"/>
              <a:buChar char="Ø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Снижение потребление электроэнергии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r>
              <a:rPr lang="en-GB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некоторых случаях свыше</a:t>
            </a:r>
            <a:r>
              <a:rPr lang="en-GB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2.5%)</a:t>
            </a:r>
          </a:p>
          <a:p>
            <a:pPr algn="ctr" eaLnBrk="1" hangingPunct="1">
              <a:buFont typeface="Wingdings" pitchFamily="2" charset="2"/>
              <a:buChar char="Ø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Отсутствие грязи и дефектов на поверхности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Легко проводить регулярные наблюдения за работой коробки передач благодаря прозрачности смазки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buFont typeface="Wingdings" pitchFamily="2" charset="2"/>
              <a:buChar char="Ø"/>
              <a:defRPr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Уменьшение затрат на устранение отходов</a:t>
            </a:r>
            <a:endParaRPr lang="en-GB" sz="2000" dirty="0" smtClean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81000" y="838200"/>
            <a:ext cx="8610600" cy="17526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ru-RU" sz="2400" dirty="0" smtClean="0"/>
              <a:t>Цементная промышленность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ru-RU" sz="2400" dirty="0" smtClean="0"/>
              <a:t>Другие примеры использования смазочной продукции</a:t>
            </a:r>
            <a:endParaRPr lang="en-GB" sz="2400" dirty="0"/>
          </a:p>
        </p:txBody>
      </p:sp>
      <p:pic>
        <p:nvPicPr>
          <p:cNvPr id="67587" name="Content Placeholder 3" descr="LE full logo - white bor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52400"/>
            <a:ext cx="36576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4876800"/>
            <a:ext cx="476250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5" descr="titan cement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68850" y="4876800"/>
            <a:ext cx="43719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Picture 14" descr="100_031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25908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Коробки передач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534400" cy="5257800"/>
          </a:xfrm>
        </p:spPr>
        <p:txBody>
          <a:bodyPr/>
          <a:lstStyle/>
          <a:p>
            <a:pPr algn="ctr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000" dirty="0" smtClean="0"/>
              <a:t>Смазка используется для главных приводов, встроенных  в сырьевой, угольной, цементной мельницах и печах обжига</a:t>
            </a:r>
            <a:endParaRPr lang="en-US" sz="2000" dirty="0" smtClean="0"/>
          </a:p>
          <a:p>
            <a:pPr algn="ctr" eaLnBrk="1" hangingPunct="1">
              <a:lnSpc>
                <a:spcPct val="120000"/>
              </a:lnSpc>
              <a:buFontTx/>
              <a:buNone/>
              <a:defRPr/>
            </a:pPr>
            <a:r>
              <a:rPr lang="en-US" sz="2000" dirty="0" smtClean="0"/>
              <a:t> </a:t>
            </a:r>
            <a:r>
              <a:rPr lang="ru-RU" sz="2000" dirty="0" smtClean="0"/>
              <a:t>колосник холодильника, укладчик для мешков, камнедробилка</a:t>
            </a:r>
            <a:endParaRPr lang="en-US" sz="2000" dirty="0" smtClean="0"/>
          </a:p>
          <a:p>
            <a:pPr algn="ctr" eaLnBrk="1" hangingPunct="1">
              <a:lnSpc>
                <a:spcPct val="120000"/>
              </a:lnSpc>
              <a:buFontTx/>
              <a:buNone/>
              <a:defRPr/>
            </a:pPr>
            <a:r>
              <a:rPr lang="en-US" sz="2000" dirty="0" smtClean="0"/>
              <a:t> </a:t>
            </a:r>
            <a:r>
              <a:rPr lang="ru-RU" sz="2000" dirty="0" smtClean="0"/>
              <a:t>варьируется от 300кВт до 3000 кВт </a:t>
            </a:r>
            <a:endParaRPr lang="en-US" sz="2000" dirty="0" smtClean="0"/>
          </a:p>
          <a:p>
            <a:pPr algn="ctr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000" dirty="0" smtClean="0"/>
              <a:t>Работает при средних, тяжелых нагрузках, и прерывистой, беспрерывной нагрузке</a:t>
            </a:r>
            <a:r>
              <a:rPr lang="en-US" sz="2000" dirty="0" smtClean="0"/>
              <a:t> </a:t>
            </a:r>
          </a:p>
          <a:p>
            <a:pPr marL="0" indent="0" algn="ctr" eaLnBrk="1" hangingPunct="1">
              <a:lnSpc>
                <a:spcPct val="120000"/>
              </a:lnSpc>
              <a:buFontTx/>
              <a:buNone/>
              <a:defRPr/>
            </a:pPr>
            <a:r>
              <a:rPr lang="en-US" sz="2000" dirty="0" smtClean="0"/>
              <a:t> </a:t>
            </a:r>
            <a:r>
              <a:rPr lang="ru-RU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Возникающие проблемы</a:t>
            </a:r>
            <a:r>
              <a:rPr lang="en-US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</a:p>
          <a:p>
            <a:pPr marL="0" lvl="1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 dirty="0" smtClean="0"/>
              <a:t> </a:t>
            </a:r>
            <a:r>
              <a:rPr lang="ru-RU" sz="2000" i="1" dirty="0" smtClean="0"/>
              <a:t>Окисление  </a:t>
            </a:r>
            <a:endParaRPr lang="en-US" sz="2000" i="1" dirty="0" smtClean="0"/>
          </a:p>
          <a:p>
            <a:pPr marL="0" lvl="1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 i="1" dirty="0" smtClean="0"/>
              <a:t> </a:t>
            </a:r>
            <a:r>
              <a:rPr lang="ru-RU" sz="2000" i="1" dirty="0" smtClean="0"/>
              <a:t>Утечка</a:t>
            </a:r>
            <a:endParaRPr lang="en-US" sz="2000" i="1" dirty="0" smtClean="0"/>
          </a:p>
          <a:p>
            <a:pPr marL="0" lvl="1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en-US" sz="2000" i="1" dirty="0" smtClean="0"/>
              <a:t> </a:t>
            </a:r>
            <a:r>
              <a:rPr lang="ru-RU" sz="2000" i="1" dirty="0" smtClean="0"/>
              <a:t>Уменьшение вязкости смазки</a:t>
            </a:r>
            <a:endParaRPr lang="en-US" sz="2000" i="1" dirty="0" smtClean="0"/>
          </a:p>
          <a:p>
            <a:pPr marL="0" lvl="1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000" i="1" dirty="0" smtClean="0"/>
              <a:t>Высокая рабочая температура</a:t>
            </a:r>
            <a:r>
              <a:rPr lang="en-US" sz="2000" i="1" dirty="0" smtClean="0"/>
              <a:t> (60</a:t>
            </a:r>
            <a:r>
              <a:rPr lang="en-US" sz="2000" i="1" dirty="0" smtClean="0">
                <a:cs typeface="Arial" charset="0"/>
              </a:rPr>
              <a:t>°C - 85</a:t>
            </a:r>
            <a:r>
              <a:rPr lang="en-US" sz="2000" i="1" dirty="0" smtClean="0"/>
              <a:t>°C)</a:t>
            </a:r>
          </a:p>
          <a:p>
            <a:pPr marL="0" lvl="1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000" i="1" dirty="0" smtClean="0"/>
              <a:t>Высокая степень износа </a:t>
            </a:r>
            <a:r>
              <a:rPr lang="en-US" sz="2000" i="1" dirty="0" smtClean="0"/>
              <a:t> </a:t>
            </a:r>
          </a:p>
          <a:p>
            <a:pPr marL="0" lvl="1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000" i="1" dirty="0" smtClean="0"/>
              <a:t>Выгорание </a:t>
            </a:r>
            <a:endParaRPr lang="en-GB" sz="2000" i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7400" y="0"/>
            <a:ext cx="5273675" cy="6858000"/>
          </a:xfr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025" y="152400"/>
            <a:ext cx="8391525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0"/>
            <a:ext cx="5305425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6913562" cy="665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2000" cy="11430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Коробки передач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990600"/>
            <a:ext cx="4800600" cy="5410200"/>
          </a:xfrm>
        </p:spPr>
        <p:txBody>
          <a:bodyPr/>
          <a:lstStyle/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компании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LE: </a:t>
            </a: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en-US" sz="2400" dirty="0" smtClean="0"/>
              <a:t>1600 DUOLEC </a:t>
            </a:r>
            <a:r>
              <a:rPr lang="ru-RU" sz="2400" dirty="0" smtClean="0"/>
              <a:t>редукторное масло компании </a:t>
            </a:r>
            <a:r>
              <a:rPr lang="en-US" sz="2400" dirty="0" smtClean="0"/>
              <a:t>LE</a:t>
            </a: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использования продукции компании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LE:</a:t>
            </a:r>
          </a:p>
          <a:p>
            <a:pPr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i="1" dirty="0" smtClean="0"/>
              <a:t>Компания «Лафарг», шт. Алабама, США</a:t>
            </a:r>
            <a:endParaRPr lang="en-GB" sz="2400" i="1" dirty="0" smtClean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ru-RU" sz="1600" dirty="0" smtClean="0"/>
              <a:t>Винтовая зубчатая передача в виде прямоугольника европейской модели </a:t>
            </a:r>
            <a:r>
              <a:rPr lang="en-GB" sz="1600" dirty="0" smtClean="0"/>
              <a:t>SEW</a:t>
            </a:r>
            <a:r>
              <a:rPr lang="ru-RU" sz="1600" dirty="0" smtClean="0"/>
              <a:t> </a:t>
            </a:r>
            <a:r>
              <a:rPr lang="en-GB" sz="1600" dirty="0" smtClean="0"/>
              <a:t> K167AD8</a:t>
            </a:r>
            <a:r>
              <a:rPr lang="ru-RU" sz="1600" dirty="0" smtClean="0"/>
              <a:t>, с электромотором, работающий с мощностью в 200 л.с</a:t>
            </a:r>
            <a:r>
              <a:rPr lang="en-US" sz="1600" dirty="0" smtClean="0"/>
              <a:t>. </a:t>
            </a:r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ru-RU" sz="1600" dirty="0" smtClean="0"/>
              <a:t>Коробка передач расположена на самом верху сырьевой мельницы, где подвержена неблагоприятным условиям (пыль, влага, холод, во время работы испытывает средние и тяжелые нагрузки).</a:t>
            </a:r>
            <a:endParaRPr lang="en-US" sz="1600" dirty="0" smtClean="0"/>
          </a:p>
          <a:p>
            <a:pPr marL="0" indent="0">
              <a:spcBef>
                <a:spcPts val="0"/>
              </a:spcBef>
              <a:buFontTx/>
              <a:buNone/>
              <a:defRPr/>
            </a:pPr>
            <a:r>
              <a:rPr lang="ru-RU" sz="1600" dirty="0" smtClean="0"/>
              <a:t>Мельница обычно работает 6 дней в неделю, т.е. 50 недель в год</a:t>
            </a:r>
            <a:r>
              <a:rPr lang="en-US" sz="1600" dirty="0" smtClean="0"/>
              <a:t>.</a:t>
            </a:r>
          </a:p>
          <a:p>
            <a:pPr>
              <a:buFontTx/>
              <a:buNone/>
              <a:defRPr/>
            </a:pPr>
            <a:endParaRPr lang="en-GB" sz="1600" i="1" dirty="0"/>
          </a:p>
        </p:txBody>
      </p:sp>
      <p:pic>
        <p:nvPicPr>
          <p:cNvPr id="7373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86400" y="990600"/>
            <a:ext cx="3352800" cy="2514600"/>
          </a:xfrm>
          <a:noFill/>
        </p:spPr>
      </p:pic>
      <p:pic>
        <p:nvPicPr>
          <p:cNvPr id="7373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543300"/>
            <a:ext cx="22002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Picture 5"/>
          <p:cNvPicPr>
            <a:picLocks noChangeAspect="1" noChangeArrowheads="1"/>
          </p:cNvPicPr>
          <p:nvPr/>
        </p:nvPicPr>
        <p:blipFill>
          <a:blip r:embed="rId4" cstate="print"/>
          <a:srcRect l="14444" r="14445"/>
          <a:stretch>
            <a:fillRect/>
          </a:stretch>
        </p:blipFill>
        <p:spPr bwMode="auto">
          <a:xfrm>
            <a:off x="6677025" y="4114800"/>
            <a:ext cx="24669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2000" cy="11430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Коробки передач</a:t>
            </a:r>
            <a:endParaRPr lang="en-GB" dirty="0"/>
          </a:p>
        </p:txBody>
      </p:sp>
      <p:sp>
        <p:nvSpPr>
          <p:cNvPr id="74755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066800"/>
            <a:ext cx="4800600" cy="5410200"/>
          </a:xfrm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sz="2000" b="1" i="1" u="sng" dirty="0" smtClean="0"/>
              <a:t>Сфера интересов:</a:t>
            </a:r>
            <a:endParaRPr lang="en-US" sz="2000" u="sng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ru-RU" sz="2000" dirty="0" smtClean="0"/>
              <a:t>При использовании рыночных синтетических углеводородных редукторных масел, происходило повышение рабочих температур</a:t>
            </a:r>
            <a:r>
              <a:rPr lang="en-US" sz="2000" dirty="0" smtClean="0"/>
              <a:t>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sz="2000" dirty="0" smtClean="0"/>
              <a:t>82°C to 96°C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sz="2000" dirty="0" smtClean="0"/>
              <a:t>А также, вспенивание и утечка масла через уплотнение</a:t>
            </a:r>
            <a:r>
              <a:rPr lang="en-US" sz="2000" dirty="0" smtClean="0"/>
              <a:t>.</a:t>
            </a:r>
          </a:p>
          <a:p>
            <a:pPr>
              <a:buFontTx/>
              <a:buNone/>
            </a:pPr>
            <a:r>
              <a:rPr lang="ru-RU" sz="2000" b="1" i="1" u="sng" dirty="0" smtClean="0"/>
              <a:t>Решение компании </a:t>
            </a:r>
            <a:r>
              <a:rPr lang="en-US" sz="2000" b="1" i="1" u="sng" dirty="0" smtClean="0"/>
              <a:t>LE: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dirty="0" smtClean="0"/>
              <a:t>Смазка </a:t>
            </a:r>
            <a:r>
              <a:rPr lang="en-GB" sz="2000" dirty="0" smtClean="0"/>
              <a:t>1605 DUOLEC (ISO 220)</a:t>
            </a:r>
            <a:r>
              <a:rPr lang="ru-RU" sz="2000" dirty="0" smtClean="0"/>
              <a:t> компании </a:t>
            </a:r>
            <a:r>
              <a:rPr lang="en-GB" sz="2000" dirty="0" smtClean="0"/>
              <a:t>LE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000" dirty="0" smtClean="0"/>
              <a:t>В течение 2 недель температура упала от</a:t>
            </a:r>
            <a:r>
              <a:rPr lang="en-GB" sz="2000" dirty="0" smtClean="0"/>
              <a:t> </a:t>
            </a:r>
            <a:r>
              <a:rPr lang="en-US" sz="2000" dirty="0" smtClean="0"/>
              <a:t>76°C </a:t>
            </a:r>
            <a:r>
              <a:rPr lang="ru-RU" sz="2000" dirty="0" smtClean="0"/>
              <a:t>до</a:t>
            </a:r>
            <a:r>
              <a:rPr lang="en-US" sz="2000" dirty="0" smtClean="0"/>
              <a:t> 81°C </a:t>
            </a:r>
            <a:r>
              <a:rPr lang="ru-RU" sz="2000" dirty="0" smtClean="0"/>
              <a:t>без образования пены.</a:t>
            </a:r>
            <a:endParaRPr lang="en-GB" sz="2000" dirty="0" smtClean="0"/>
          </a:p>
          <a:p>
            <a:pPr>
              <a:buFontTx/>
              <a:buNone/>
            </a:pPr>
            <a:endParaRPr lang="en-GB" sz="1600" i="1" dirty="0" smtClean="0"/>
          </a:p>
        </p:txBody>
      </p:sp>
      <p:pic>
        <p:nvPicPr>
          <p:cNvPr id="74756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86400" y="990600"/>
            <a:ext cx="3352800" cy="2514600"/>
          </a:xfrm>
          <a:noFill/>
        </p:spPr>
      </p:pic>
      <p:pic>
        <p:nvPicPr>
          <p:cNvPr id="7475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38725" y="3543300"/>
            <a:ext cx="2200275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8" name="Picture 5"/>
          <p:cNvPicPr>
            <a:picLocks noChangeAspect="1" noChangeArrowheads="1"/>
          </p:cNvPicPr>
          <p:nvPr/>
        </p:nvPicPr>
        <p:blipFill>
          <a:blip r:embed="rId4" cstate="print"/>
          <a:srcRect l="14444" r="14445"/>
          <a:stretch>
            <a:fillRect/>
          </a:stretch>
        </p:blipFill>
        <p:spPr bwMode="auto">
          <a:xfrm>
            <a:off x="6677025" y="4114800"/>
            <a:ext cx="24669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382000" cy="137160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ru-RU" sz="2800" dirty="0" smtClean="0"/>
              <a:t>Увеличение ассортимента продукции по смазкам компании </a:t>
            </a:r>
            <a:r>
              <a:rPr lang="en-US" sz="2800" dirty="0" smtClean="0"/>
              <a:t>LE</a:t>
            </a:r>
            <a:endParaRPr lang="en-GB" sz="2800" dirty="0"/>
          </a:p>
        </p:txBody>
      </p:sp>
      <p:sp>
        <p:nvSpPr>
          <p:cNvPr id="11267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676400"/>
            <a:ext cx="4267200" cy="4800600"/>
          </a:xfrm>
        </p:spPr>
        <p:txBody>
          <a:bodyPr/>
          <a:lstStyle/>
          <a:p>
            <a:r>
              <a:rPr lang="ru-RU" sz="2000" dirty="0" smtClean="0"/>
              <a:t>Смазывающие материалы</a:t>
            </a:r>
            <a:endParaRPr lang="en-US" sz="2000" dirty="0" smtClean="0"/>
          </a:p>
          <a:p>
            <a:r>
              <a:rPr lang="ru-RU" sz="2000" dirty="0" smtClean="0"/>
              <a:t>Смазки для закрытых  передач</a:t>
            </a:r>
            <a:endParaRPr lang="en-US" sz="2000" dirty="0" smtClean="0"/>
          </a:p>
          <a:p>
            <a:r>
              <a:rPr lang="ru-RU" sz="2000" dirty="0" smtClean="0"/>
              <a:t>Смазки для открытых </a:t>
            </a:r>
            <a:r>
              <a:rPr lang="ru-RU" sz="2000" dirty="0" smtClean="0"/>
              <a:t>передач</a:t>
            </a:r>
            <a:endParaRPr lang="en-US" sz="2000" dirty="0" smtClean="0"/>
          </a:p>
          <a:p>
            <a:r>
              <a:rPr lang="ru-RU" sz="2000" dirty="0" smtClean="0"/>
              <a:t>Масла для воздушных компрессоров</a:t>
            </a:r>
            <a:endParaRPr lang="en-US" sz="2000" dirty="0" smtClean="0"/>
          </a:p>
          <a:p>
            <a:r>
              <a:rPr lang="ru-RU" sz="2000" dirty="0" smtClean="0"/>
              <a:t>Синтетические смазки</a:t>
            </a:r>
            <a:endParaRPr lang="en-US" sz="2000" dirty="0" smtClean="0"/>
          </a:p>
          <a:p>
            <a:r>
              <a:rPr lang="ru-RU" sz="2000" dirty="0" smtClean="0"/>
              <a:t>Смазки для металлических тросов/канатов</a:t>
            </a:r>
            <a:endParaRPr lang="en-US" sz="2000" dirty="0" smtClean="0"/>
          </a:p>
          <a:p>
            <a:r>
              <a:rPr lang="ru-RU" sz="2000" dirty="0" smtClean="0"/>
              <a:t>Гидравлические масла</a:t>
            </a:r>
            <a:endParaRPr lang="en-US" sz="2000" dirty="0" smtClean="0"/>
          </a:p>
          <a:p>
            <a:pPr>
              <a:buNone/>
            </a:pPr>
            <a:endParaRPr lang="en-US" dirty="0" smtClean="0"/>
          </a:p>
        </p:txBody>
      </p:sp>
      <p:pic>
        <p:nvPicPr>
          <p:cNvPr id="5" name="Content Placeholder 4" descr="colour grease tubes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191000" y="1600200"/>
            <a:ext cx="2362200" cy="2362200"/>
          </a:xfrm>
          <a:effectLst>
            <a:softEdge rad="112500"/>
          </a:effectLst>
        </p:spPr>
      </p:pic>
      <p:pic>
        <p:nvPicPr>
          <p:cNvPr id="7" name="Picture 6" descr="duolec_sm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477000" y="1752600"/>
            <a:ext cx="27813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pistol_pipe_green_408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31864" y="3657600"/>
            <a:ext cx="2535936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Picture 10" descr="Codelco Conversion Report9011 - English_Page_12_Image_00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95800" y="3886200"/>
            <a:ext cx="1582881" cy="2439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600" dirty="0" smtClean="0"/>
              <a:t>Подшипник на качающей опоре</a:t>
            </a:r>
            <a:r>
              <a:rPr lang="en-GB" sz="3600" dirty="0" smtClean="0"/>
              <a:t>/ </a:t>
            </a:r>
            <a:br>
              <a:rPr lang="en-GB" sz="3600" dirty="0" smtClean="0"/>
            </a:br>
            <a:r>
              <a:rPr lang="ru-RU" sz="3600" dirty="0" smtClean="0"/>
              <a:t>скользящая опора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763000" cy="5257800"/>
          </a:xfrm>
        </p:spPr>
        <p:txBody>
          <a:bodyPr/>
          <a:lstStyle/>
          <a:p>
            <a:pPr marL="0" indent="0"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2400" dirty="0" smtClean="0"/>
              <a:t>Подшипник, залитый баббитом работает при тяжелой нагрузке и высоких температурах отработанного газа в 15 обор./мин.</a:t>
            </a:r>
            <a:r>
              <a:rPr lang="en-US" sz="2400" dirty="0" smtClean="0"/>
              <a:t>, </a:t>
            </a:r>
            <a:r>
              <a:rPr lang="ru-RU" sz="2400" dirty="0" smtClean="0"/>
              <a:t>Температура отключения</a:t>
            </a:r>
            <a:r>
              <a:rPr lang="en-US" sz="2400" dirty="0" smtClean="0"/>
              <a:t>: 70°C - 75°C</a:t>
            </a:r>
          </a:p>
          <a:p>
            <a:pPr marL="0" indent="0"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2400" b="1" u="sng" dirty="0" smtClean="0"/>
              <a:t>Возникающие проблемы</a:t>
            </a:r>
            <a:r>
              <a:rPr lang="en-US" sz="2400" b="1" u="sng" dirty="0" smtClean="0"/>
              <a:t>:</a:t>
            </a:r>
            <a:endParaRPr lang="en-US" sz="2400" b="1" dirty="0" smtClean="0"/>
          </a:p>
          <a:p>
            <a:pPr lvl="1"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sz="2400" dirty="0" smtClean="0"/>
              <a:t> </a:t>
            </a:r>
            <a:r>
              <a:rPr lang="ru-RU" sz="2400" dirty="0" smtClean="0"/>
              <a:t>Истончение масла</a:t>
            </a:r>
            <a:r>
              <a:rPr lang="en-US" sz="2400" dirty="0" smtClean="0"/>
              <a:t> (</a:t>
            </a:r>
            <a:r>
              <a:rPr lang="ru-RU" sz="2400" dirty="0" smtClean="0"/>
              <a:t>уменьшение индекса вязкости</a:t>
            </a:r>
            <a:r>
              <a:rPr lang="en-US" sz="2400" dirty="0" smtClean="0"/>
              <a:t>)</a:t>
            </a:r>
          </a:p>
          <a:p>
            <a:pPr marL="0" lvl="1" indent="0"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sz="2400" dirty="0" smtClean="0"/>
              <a:t> </a:t>
            </a:r>
            <a:r>
              <a:rPr lang="ru-RU" sz="2400" dirty="0" smtClean="0"/>
              <a:t>Разрушение смазывающей пленки из-за чего происходит формирование выделяющаяся при трении теплота</a:t>
            </a:r>
            <a:endParaRPr lang="en-US" sz="2400" dirty="0" smtClean="0"/>
          </a:p>
          <a:p>
            <a:pPr lvl="1"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sz="2400" dirty="0" smtClean="0"/>
              <a:t> </a:t>
            </a:r>
            <a:r>
              <a:rPr lang="ru-RU" sz="2400" dirty="0" smtClean="0"/>
              <a:t>Большие утечки и превышение количества смазки </a:t>
            </a:r>
            <a:endParaRPr lang="en-US" sz="2400" dirty="0" smtClean="0"/>
          </a:p>
          <a:p>
            <a:pPr lvl="1"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ru-RU" sz="2400" dirty="0" smtClean="0"/>
              <a:t>Выход из строя мельницы в летнее время</a:t>
            </a:r>
            <a:endParaRPr lang="en-US" sz="2400" dirty="0" smtClean="0"/>
          </a:p>
          <a:p>
            <a:pPr lvl="1" algn="ctr" eaLnBrk="1" hangingPunct="1"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sz="2400" dirty="0" smtClean="0"/>
              <a:t> </a:t>
            </a:r>
            <a:r>
              <a:rPr lang="ru-RU" sz="2400" dirty="0" smtClean="0"/>
              <a:t>Потеря времени на простои</a:t>
            </a:r>
            <a:endParaRPr lang="en-US" sz="2400" dirty="0" smtClean="0"/>
          </a:p>
          <a:p>
            <a:pPr algn="ctr" eaLnBrk="1" hangingPunct="1">
              <a:lnSpc>
                <a:spcPct val="120000"/>
              </a:lnSpc>
              <a:buFontTx/>
              <a:buNone/>
              <a:defRPr/>
            </a:pPr>
            <a:endParaRPr lang="en-GB" sz="2400" i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11430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Подшипник на качающей опоре</a:t>
            </a:r>
            <a:r>
              <a:rPr lang="en-GB" dirty="0" smtClean="0"/>
              <a:t>/ </a:t>
            </a:r>
            <a:br>
              <a:rPr lang="en-GB" dirty="0" smtClean="0"/>
            </a:br>
            <a:r>
              <a:rPr lang="ru-RU" dirty="0" smtClean="0"/>
              <a:t>скользящая опора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8763000" cy="5029200"/>
          </a:xfrm>
        </p:spPr>
        <p:txBody>
          <a:bodyPr/>
          <a:lstStyle/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компании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LE: </a:t>
            </a: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en-US" sz="2400" dirty="0" smtClean="0"/>
              <a:t>1600 </a:t>
            </a:r>
            <a:r>
              <a:rPr lang="ru-RU" sz="2400" dirty="0" smtClean="0"/>
              <a:t>серии</a:t>
            </a:r>
            <a:r>
              <a:rPr lang="en-US" sz="2400" dirty="0" smtClean="0"/>
              <a:t> DUOLEC </a:t>
            </a:r>
            <a:r>
              <a:rPr lang="ru-RU" sz="2400" dirty="0" smtClean="0"/>
              <a:t>редукторное масло компании </a:t>
            </a:r>
            <a:r>
              <a:rPr lang="en-US" sz="2400" dirty="0" smtClean="0"/>
              <a:t>LE</a:t>
            </a: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US" sz="2400" dirty="0" smtClean="0"/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исследования продукта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LE: 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Индийский цементный завод</a:t>
            </a:r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120000"/>
              </a:lnSpc>
              <a:buFontTx/>
              <a:buNone/>
              <a:defRPr/>
            </a:pPr>
            <a:r>
              <a:rPr lang="ru-RU" sz="1800" dirty="0" smtClean="0"/>
              <a:t>Низкая рабочая температура</a:t>
            </a:r>
            <a:endParaRPr lang="en-US" sz="1800" dirty="0" smtClean="0"/>
          </a:p>
          <a:p>
            <a:pPr algn="ctr" eaLnBrk="1" hangingPunct="1">
              <a:lnSpc>
                <a:spcPct val="120000"/>
              </a:lnSpc>
              <a:buFontTx/>
              <a:buNone/>
              <a:defRPr/>
            </a:pPr>
            <a:r>
              <a:rPr lang="ru-RU" sz="1800" dirty="0" smtClean="0"/>
              <a:t>Исключение не запланированных ремонтов и простоев</a:t>
            </a:r>
            <a:endParaRPr lang="en-US" sz="1800" dirty="0" smtClean="0"/>
          </a:p>
          <a:p>
            <a:pPr algn="ctr" eaLnBrk="1" hangingPunct="1">
              <a:lnSpc>
                <a:spcPct val="120000"/>
              </a:lnSpc>
              <a:buFontTx/>
              <a:buNone/>
              <a:defRPr/>
            </a:pPr>
            <a:r>
              <a:rPr lang="en-US" sz="1800" dirty="0" smtClean="0"/>
              <a:t>(</a:t>
            </a:r>
            <a:r>
              <a:rPr lang="ru-RU" sz="1800" dirty="0" smtClean="0"/>
              <a:t>значительная экономия в расходах на дорогостоящие простои</a:t>
            </a:r>
            <a:r>
              <a:rPr lang="en-US" sz="1800" dirty="0" smtClean="0"/>
              <a:t>)</a:t>
            </a:r>
            <a:r>
              <a:rPr lang="en-US" sz="2400" dirty="0" smtClean="0"/>
              <a:t>	</a:t>
            </a:r>
            <a:endParaRPr lang="en-US" sz="4400" dirty="0" smtClean="0"/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US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GB" sz="2400" i="1" dirty="0"/>
          </a:p>
        </p:txBody>
      </p:sp>
      <p:pic>
        <p:nvPicPr>
          <p:cNvPr id="4" name="Picture 3" descr="duolec_sm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200400" y="2286000"/>
            <a:ext cx="27813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Приточный и вытяжной вентилятор и</a:t>
            </a:r>
            <a:r>
              <a:rPr lang="en-GB" sz="3200" dirty="0" smtClean="0"/>
              <a:t> </a:t>
            </a:r>
            <a:r>
              <a:rPr lang="ru-RU" sz="3200" dirty="0" smtClean="0"/>
              <a:t>вентилятор охлаждения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763000" cy="52578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400" dirty="0" smtClean="0"/>
              <a:t>Вентиляторы выполняют важные функции, например</a:t>
            </a:r>
            <a:r>
              <a:rPr lang="en-US" sz="2400" dirty="0" smtClean="0"/>
              <a:t>:</a:t>
            </a:r>
          </a:p>
          <a:p>
            <a:pPr algn="ctr" eaLnBrk="1" hangingPunct="1">
              <a:buFontTx/>
              <a:buNone/>
              <a:defRPr/>
            </a:pPr>
            <a:r>
              <a:rPr lang="ru-RU" sz="2400" dirty="0" smtClean="0"/>
              <a:t>Подача первичного и вторичного воздуха</a:t>
            </a:r>
            <a:r>
              <a:rPr lang="en-US" sz="2400" dirty="0" smtClean="0"/>
              <a:t> </a:t>
            </a:r>
          </a:p>
          <a:p>
            <a:pPr algn="ctr" eaLnBrk="1" hangingPunct="1">
              <a:buFontTx/>
              <a:buNone/>
              <a:defRPr/>
            </a:pPr>
            <a:r>
              <a:rPr lang="en-US" sz="2400" dirty="0" smtClean="0"/>
              <a:t> </a:t>
            </a:r>
            <a:r>
              <a:rPr lang="ru-RU" sz="2400" dirty="0" smtClean="0"/>
              <a:t>Подача / циркуляция отработанных газов</a:t>
            </a:r>
            <a:endParaRPr lang="en-US" sz="2400" dirty="0" smtClean="0"/>
          </a:p>
          <a:p>
            <a:pPr algn="ctr" eaLnBrk="1" hangingPunct="1">
              <a:buFontTx/>
              <a:buNone/>
              <a:defRPr/>
            </a:pPr>
            <a:r>
              <a:rPr lang="en-US" sz="2400" dirty="0" smtClean="0"/>
              <a:t>  </a:t>
            </a:r>
            <a:r>
              <a:rPr lang="ru-RU" sz="2400" dirty="0" smtClean="0"/>
              <a:t>Охлаждение систем печи обжига и другого оборудования</a:t>
            </a:r>
            <a:endParaRPr lang="en-US" sz="2400" dirty="0" smtClean="0"/>
          </a:p>
          <a:p>
            <a:pPr algn="ctr" eaLnBrk="1" hangingPunct="1">
              <a:buFontTx/>
              <a:buNone/>
              <a:defRPr/>
            </a:pPr>
            <a:r>
              <a:rPr lang="ru-RU" sz="2400" dirty="0" smtClean="0"/>
              <a:t>Отделение материала (вследствие износа)</a:t>
            </a:r>
            <a:endParaRPr lang="en-US" sz="2400" dirty="0" smtClean="0"/>
          </a:p>
          <a:p>
            <a:pPr algn="ctr" eaLnBrk="1" hangingPunct="1">
              <a:buFontTx/>
              <a:buNone/>
              <a:defRPr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Возникающие проблемы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2800" dirty="0" smtClean="0"/>
          </a:p>
          <a:p>
            <a:pPr lvl="1" algn="ctr" eaLnBrk="1" hangingPunct="1">
              <a:buFontTx/>
              <a:buNone/>
              <a:defRPr/>
            </a:pPr>
            <a:r>
              <a:rPr lang="en-US" sz="2400" dirty="0" smtClean="0"/>
              <a:t> </a:t>
            </a:r>
            <a:r>
              <a:rPr lang="ru-RU" sz="2400" dirty="0" smtClean="0"/>
              <a:t>Пыльная среда</a:t>
            </a:r>
            <a:endParaRPr lang="en-US" sz="2400" dirty="0" smtClean="0"/>
          </a:p>
          <a:p>
            <a:pPr lvl="1" algn="ctr" eaLnBrk="1" hangingPunct="1">
              <a:buFontTx/>
              <a:buNone/>
              <a:defRPr/>
            </a:pPr>
            <a:r>
              <a:rPr lang="ru-RU" sz="2400" dirty="0" smtClean="0"/>
              <a:t>Тяжелая нагрузка</a:t>
            </a:r>
            <a:endParaRPr lang="en-US" sz="2400" dirty="0" smtClean="0"/>
          </a:p>
          <a:p>
            <a:pPr lvl="1" algn="ctr" eaLnBrk="1" hangingPunct="1">
              <a:buFontTx/>
              <a:buNone/>
              <a:defRPr/>
            </a:pPr>
            <a:r>
              <a:rPr lang="en-US" sz="2400" dirty="0" smtClean="0"/>
              <a:t> </a:t>
            </a:r>
            <a:r>
              <a:rPr lang="ru-RU" sz="2400" dirty="0" smtClean="0"/>
              <a:t>Беспрерывная работа</a:t>
            </a:r>
            <a:endParaRPr lang="en-US" sz="2400" dirty="0" smtClean="0"/>
          </a:p>
          <a:p>
            <a:pPr lvl="1" algn="ctr" eaLnBrk="1" hangingPunct="1">
              <a:buFontTx/>
              <a:buNone/>
              <a:defRPr/>
            </a:pPr>
            <a:r>
              <a:rPr lang="en-US" sz="2400" dirty="0" smtClean="0"/>
              <a:t> </a:t>
            </a:r>
            <a:r>
              <a:rPr lang="ru-RU" sz="2400" dirty="0" smtClean="0"/>
              <a:t>Труднодоступные места</a:t>
            </a:r>
            <a:endParaRPr lang="en-US" sz="2400" dirty="0" smtClean="0"/>
          </a:p>
          <a:p>
            <a:pPr algn="ctr" eaLnBrk="1" hangingPunct="1">
              <a:lnSpc>
                <a:spcPct val="120000"/>
              </a:lnSpc>
              <a:buFontTx/>
              <a:buNone/>
              <a:defRPr/>
            </a:pPr>
            <a:endParaRPr lang="en-GB" sz="2400" i="1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990600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Приточный и вытяжной вентилятор и</a:t>
            </a:r>
            <a:r>
              <a:rPr lang="en-GB" sz="3200" dirty="0" smtClean="0"/>
              <a:t> </a:t>
            </a:r>
            <a:r>
              <a:rPr lang="ru-RU" sz="3200" dirty="0" smtClean="0"/>
              <a:t>вентилятор охлаждения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5791200" cy="5029200"/>
          </a:xfrm>
        </p:spPr>
        <p:txBody>
          <a:bodyPr/>
          <a:lstStyle/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компании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LE: </a:t>
            </a:r>
          </a:p>
          <a:p>
            <a:pPr marL="0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en-US" sz="2400" dirty="0" smtClean="0"/>
              <a:t>1232 ALMATEK </a:t>
            </a:r>
            <a:r>
              <a:rPr lang="ru-RU" sz="2400" dirty="0" smtClean="0"/>
              <a:t>смазывающий материал компании </a:t>
            </a:r>
            <a:r>
              <a:rPr lang="en-US" sz="2400" dirty="0" smtClean="0"/>
              <a:t>LE </a:t>
            </a:r>
            <a:r>
              <a:rPr lang="ru-RU" sz="2400" dirty="0" smtClean="0"/>
              <a:t> </a:t>
            </a:r>
            <a:endParaRPr lang="en-US" sz="2400" dirty="0" smtClean="0"/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US" sz="2400" dirty="0" smtClean="0"/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использования продукции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LE: 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Индийский цементный завод</a:t>
            </a:r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ru-RU" sz="2400" dirty="0" smtClean="0"/>
              <a:t>Интервал повторного смазывания составляет 6 месяцев</a:t>
            </a:r>
            <a:endParaRPr lang="en-US" sz="2400" dirty="0" smtClean="0"/>
          </a:p>
          <a:p>
            <a:pPr marL="0" indent="0" algn="ctr" eaLnBrk="1" hangingPunct="1">
              <a:buFontTx/>
              <a:buNone/>
              <a:defRPr/>
            </a:pPr>
            <a:r>
              <a:rPr lang="ru-RU" sz="2400" dirty="0" smtClean="0"/>
              <a:t>Снижение температуры на</a:t>
            </a:r>
            <a:r>
              <a:rPr lang="en-US" sz="2400" dirty="0" smtClean="0"/>
              <a:t>10% 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z="2400" dirty="0" smtClean="0"/>
              <a:t>Отсутствие повреждения подшипника</a:t>
            </a:r>
            <a:endParaRPr lang="en-US" sz="2400" dirty="0" smtClean="0"/>
          </a:p>
          <a:p>
            <a:pPr marL="0" indent="0" algn="ctr" eaLnBrk="1" hangingPunct="1">
              <a:buFontTx/>
              <a:buNone/>
              <a:defRPr/>
            </a:pPr>
            <a:r>
              <a:rPr lang="ru-RU" sz="2400" dirty="0" smtClean="0"/>
              <a:t>Затвердение смазки</a:t>
            </a:r>
            <a:r>
              <a:rPr lang="en-US" sz="2400" dirty="0" smtClean="0"/>
              <a:t>	</a:t>
            </a:r>
            <a:endParaRPr lang="en-US" sz="4400" dirty="0" smtClean="0"/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US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GB" sz="2400" i="1" dirty="0"/>
          </a:p>
        </p:txBody>
      </p:sp>
      <p:pic>
        <p:nvPicPr>
          <p:cNvPr id="78852" name="Picture 4" descr="1232w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1066800"/>
            <a:ext cx="19812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3" name="Rectangle 4" descr="Image Fan"/>
          <p:cNvSpPr>
            <a:spLocks noChangeArrowheads="1"/>
          </p:cNvSpPr>
          <p:nvPr/>
        </p:nvSpPr>
        <p:spPr bwMode="auto">
          <a:xfrm>
            <a:off x="5867400" y="4114800"/>
            <a:ext cx="3124200" cy="2667000"/>
          </a:xfrm>
          <a:prstGeom prst="rect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Сепаратор </a:t>
            </a:r>
            <a:r>
              <a:rPr lang="en-GB" sz="3200" dirty="0" smtClean="0"/>
              <a:t>SEPAX</a:t>
            </a:r>
            <a:r>
              <a:rPr lang="ru-RU" sz="3200" dirty="0" smtClean="0"/>
              <a:t> </a:t>
            </a:r>
            <a:r>
              <a:rPr lang="en-GB" sz="3200" dirty="0" smtClean="0"/>
              <a:t>/ </a:t>
            </a:r>
            <a:br>
              <a:rPr lang="en-GB" sz="3200" dirty="0" smtClean="0"/>
            </a:br>
            <a:r>
              <a:rPr lang="ru-RU" sz="3200" dirty="0" smtClean="0"/>
              <a:t>подшипники сортировочной установки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5486400" cy="52578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2000" dirty="0" smtClean="0"/>
              <a:t>Сепаратор отделяет мелкозернистый материал от крупнозернистого материала</a:t>
            </a:r>
            <a:endParaRPr lang="en-US" sz="2000" dirty="0" smtClean="0"/>
          </a:p>
          <a:p>
            <a:pPr algn="ctr" eaLnBrk="1" hangingPunct="1">
              <a:buFontTx/>
              <a:buNone/>
              <a:defRPr/>
            </a:pPr>
            <a:r>
              <a:rPr lang="en-US" sz="2000" dirty="0" smtClean="0"/>
              <a:t> </a:t>
            </a:r>
            <a:r>
              <a:rPr lang="ru-RU" sz="2000" dirty="0" smtClean="0"/>
              <a:t>Н</a:t>
            </a:r>
            <a:r>
              <a:rPr lang="ru-RU" sz="2000" dirty="0" smtClean="0"/>
              <a:t>а оборудовании имеется ротор с верхними и нижними подшипниками</a:t>
            </a:r>
            <a:endParaRPr lang="en-US" sz="2000" dirty="0" smtClean="0"/>
          </a:p>
          <a:p>
            <a:pPr algn="ctr" eaLnBrk="1" hangingPunct="1">
              <a:buFontTx/>
              <a:buNone/>
              <a:defRPr/>
            </a:pPr>
            <a:r>
              <a:rPr lang="ru-RU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Возникающие проблемы</a:t>
            </a:r>
            <a:r>
              <a:rPr lang="en-US" sz="2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2000" dirty="0" smtClean="0"/>
          </a:p>
          <a:p>
            <a:pPr marL="0" lvl="1" indent="0" algn="ctr" eaLnBrk="1" hangingPunct="1">
              <a:buFontTx/>
              <a:buNone/>
              <a:defRPr/>
            </a:pPr>
            <a:r>
              <a:rPr lang="en-US" sz="2000" dirty="0" smtClean="0"/>
              <a:t> </a:t>
            </a:r>
            <a:r>
              <a:rPr lang="ru-RU" sz="2000" dirty="0" smtClean="0"/>
              <a:t>П</a:t>
            </a:r>
            <a:r>
              <a:rPr lang="ru-RU" sz="2000" dirty="0" smtClean="0"/>
              <a:t>ыльная среда</a:t>
            </a:r>
            <a:endParaRPr lang="en-US" sz="2000" dirty="0" smtClean="0"/>
          </a:p>
          <a:p>
            <a:pPr marL="0" lvl="1" indent="0" algn="ctr" eaLnBrk="1" hangingPunct="1">
              <a:buFontTx/>
              <a:buNone/>
              <a:defRPr/>
            </a:pPr>
            <a:r>
              <a:rPr lang="en-US" sz="2000" dirty="0" smtClean="0"/>
              <a:t> </a:t>
            </a:r>
            <a:r>
              <a:rPr lang="ru-RU" sz="2000" dirty="0" smtClean="0"/>
              <a:t>Т</a:t>
            </a:r>
            <a:r>
              <a:rPr lang="ru-RU" sz="2000" dirty="0" smtClean="0"/>
              <a:t>яжелые нагрузки</a:t>
            </a:r>
            <a:endParaRPr lang="en-US" sz="2000" dirty="0" smtClean="0"/>
          </a:p>
          <a:p>
            <a:pPr marL="0" lvl="1" indent="0" algn="ctr" eaLnBrk="1" hangingPunct="1">
              <a:buFontTx/>
              <a:buNone/>
              <a:defRPr/>
            </a:pPr>
            <a:r>
              <a:rPr lang="ru-RU" sz="2000" dirty="0" smtClean="0"/>
              <a:t>Высокие температуры из-за горячих отработанных газов</a:t>
            </a:r>
            <a:r>
              <a:rPr lang="ru-RU" sz="2000" dirty="0" smtClean="0"/>
              <a:t> </a:t>
            </a:r>
            <a:r>
              <a:rPr lang="en-US" sz="2000" dirty="0" smtClean="0"/>
              <a:t>(110°C </a:t>
            </a:r>
            <a:r>
              <a:rPr lang="en-US" sz="2000" dirty="0" smtClean="0"/>
              <a:t>- 120</a:t>
            </a:r>
            <a:r>
              <a:rPr lang="en-US" sz="2000" dirty="0" smtClean="0">
                <a:cs typeface="Arial" charset="0"/>
              </a:rPr>
              <a:t>°C)</a:t>
            </a:r>
          </a:p>
          <a:p>
            <a:pPr marL="0" lvl="1" indent="0" algn="ctr" eaLnBrk="1" hangingPunct="1">
              <a:buFontTx/>
              <a:buNone/>
              <a:defRPr/>
            </a:pPr>
            <a:r>
              <a:rPr lang="en-US" sz="2000" dirty="0" smtClean="0"/>
              <a:t> </a:t>
            </a:r>
            <a:r>
              <a:rPr lang="ru-RU" sz="2000" dirty="0" smtClean="0"/>
              <a:t>Т</a:t>
            </a:r>
            <a:r>
              <a:rPr lang="ru-RU" sz="2000" dirty="0" smtClean="0"/>
              <a:t>руднодоступные места, куда смазка не поступает</a:t>
            </a:r>
            <a:endParaRPr lang="en-US" sz="2400" dirty="0" smtClean="0"/>
          </a:p>
          <a:p>
            <a:pPr algn="ctr" eaLnBrk="1" hangingPunct="1">
              <a:lnSpc>
                <a:spcPct val="120000"/>
              </a:lnSpc>
              <a:buFontTx/>
              <a:buNone/>
              <a:defRPr/>
            </a:pPr>
            <a:endParaRPr lang="en-GB" sz="2400" i="1" dirty="0"/>
          </a:p>
        </p:txBody>
      </p:sp>
      <p:pic>
        <p:nvPicPr>
          <p:cNvPr id="798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600200"/>
            <a:ext cx="31369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990600"/>
          </a:xfrm>
        </p:spPr>
        <p:txBody>
          <a:bodyPr/>
          <a:lstStyle/>
          <a:p>
            <a:pPr>
              <a:defRPr/>
            </a:pPr>
            <a:r>
              <a:rPr lang="ru-RU" sz="3200" dirty="0" smtClean="0"/>
              <a:t>Сепаратор </a:t>
            </a:r>
            <a:r>
              <a:rPr lang="en-GB" sz="3200" dirty="0" smtClean="0"/>
              <a:t>SEPAX / </a:t>
            </a:r>
            <a:br>
              <a:rPr lang="en-GB" sz="3200" dirty="0" smtClean="0"/>
            </a:br>
            <a:r>
              <a:rPr lang="ru-RU" sz="3200" dirty="0" smtClean="0"/>
              <a:t>подшипники сортировочной установки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24000"/>
            <a:ext cx="5410200" cy="5029200"/>
          </a:xfrm>
        </p:spPr>
        <p:txBody>
          <a:bodyPr/>
          <a:lstStyle/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Решение проблемы компании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LE: </a:t>
            </a:r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spcBef>
                <a:spcPts val="0"/>
              </a:spcBef>
              <a:buFontTx/>
              <a:buNone/>
              <a:defRPr/>
            </a:pPr>
            <a:r>
              <a:rPr lang="en-US" sz="2400" dirty="0" smtClean="0"/>
              <a:t>3752 </a:t>
            </a:r>
            <a:r>
              <a:rPr lang="en-US" sz="2400" dirty="0" smtClean="0"/>
              <a:t>ALMAGARD </a:t>
            </a:r>
            <a:r>
              <a:rPr lang="ru-RU" sz="2400" dirty="0" smtClean="0"/>
              <a:t>смазочный материал компании </a:t>
            </a:r>
            <a:r>
              <a:rPr lang="en-US" sz="2400" dirty="0" smtClean="0"/>
              <a:t>LE</a:t>
            </a:r>
            <a:endParaRPr lang="en-US" sz="2400" dirty="0" smtClean="0"/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US" sz="2400" dirty="0" smtClean="0"/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Пример использования продукции </a:t>
            </a:r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LE: 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Индийский цементный завод</a:t>
            </a:r>
            <a:endParaRPr lang="en-US" sz="2400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ru-RU" sz="2400" dirty="0" smtClean="0"/>
              <a:t>Интервал повторного смазывания составляет </a:t>
            </a:r>
            <a:r>
              <a:rPr lang="en-US" sz="2400" dirty="0" smtClean="0"/>
              <a:t>6 </a:t>
            </a:r>
            <a:r>
              <a:rPr lang="ru-RU" sz="2400" dirty="0" smtClean="0"/>
              <a:t>месяцев</a:t>
            </a:r>
            <a:endParaRPr lang="en-US" sz="2400" dirty="0" smtClean="0"/>
          </a:p>
          <a:p>
            <a:pPr marL="0" indent="0" algn="ctr" eaLnBrk="1" hangingPunct="1">
              <a:buFontTx/>
              <a:buNone/>
              <a:defRPr/>
            </a:pPr>
            <a:r>
              <a:rPr lang="ru-RU" sz="2400" dirty="0" smtClean="0"/>
              <a:t>Резкое падение температуры</a:t>
            </a:r>
            <a:r>
              <a:rPr lang="ru-RU" sz="2400" dirty="0" smtClean="0"/>
              <a:t> </a:t>
            </a:r>
            <a:r>
              <a:rPr lang="en-US" sz="2400" dirty="0" smtClean="0"/>
              <a:t>(95°C</a:t>
            </a:r>
            <a:r>
              <a:rPr lang="en-US" sz="2400" dirty="0" smtClean="0"/>
              <a:t>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ru-RU" sz="2400" dirty="0" smtClean="0"/>
              <a:t>Отсутствие повреждения подшипников</a:t>
            </a:r>
            <a:endParaRPr lang="en-US" sz="2400" dirty="0" smtClean="0"/>
          </a:p>
          <a:p>
            <a:pPr marL="0" indent="0" algn="ctr" eaLnBrk="1" hangingPunct="1">
              <a:buFontTx/>
              <a:buNone/>
              <a:defRPr/>
            </a:pPr>
            <a:r>
              <a:rPr lang="en-US" sz="2400" dirty="0" smtClean="0"/>
              <a:t>	</a:t>
            </a:r>
            <a:endParaRPr lang="en-US" sz="4400" dirty="0" smtClean="0"/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US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spcBef>
                <a:spcPts val="0"/>
              </a:spcBef>
              <a:buFontTx/>
              <a:buNone/>
              <a:defRPr/>
            </a:pPr>
            <a:endParaRPr lang="en-GB" sz="2400" i="1" dirty="0"/>
          </a:p>
        </p:txBody>
      </p:sp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2" cstate="print"/>
          <a:srcRect l="11874" r="5624" b="7500"/>
          <a:stretch>
            <a:fillRect/>
          </a:stretch>
        </p:blipFill>
        <p:spPr bwMode="auto">
          <a:xfrm>
            <a:off x="5715000" y="2209800"/>
            <a:ext cx="33528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76200"/>
            <a:ext cx="52324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3" name="Picture 3"/>
          <p:cNvPicPr>
            <a:picLocks noChangeAspect="1" noChangeArrowheads="1"/>
          </p:cNvPicPr>
          <p:nvPr/>
        </p:nvPicPr>
        <p:blipFill>
          <a:blip r:embed="rId3" cstate="print"/>
          <a:srcRect l="1949" r="5794"/>
          <a:stretch>
            <a:fillRect/>
          </a:stretch>
        </p:blipFill>
        <p:spPr bwMode="auto">
          <a:xfrm>
            <a:off x="3581400" y="76200"/>
            <a:ext cx="556260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314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457200" y="1219200"/>
            <a:ext cx="8458200" cy="3810000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Программа по повышению надежности смазочной продукции</a:t>
            </a:r>
            <a:endParaRPr lang="en-US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endParaRPr lang="en-US" sz="4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r>
              <a:rPr lang="ru-RU" sz="36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Передовые методы работы</a:t>
            </a:r>
            <a:endParaRPr lang="en-US" sz="36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buFontTx/>
              <a:buNone/>
              <a:defRPr/>
            </a:pPr>
            <a:endParaRPr lang="en-US" sz="2000" b="1" dirty="0" smtClean="0"/>
          </a:p>
          <a:p>
            <a:pPr marL="0" indent="0" algn="ctr" eaLnBrk="1" hangingPunct="1">
              <a:buFontTx/>
              <a:buNone/>
              <a:defRPr/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RETURNING TO HOLCIM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INITIAL PRICE OF THE LE LUBRICANT MANY TIMES OVER</a:t>
            </a:r>
            <a:endParaRPr lang="en-US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2947" name="Picture 2" descr="new gear logo with tag lin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0"/>
            <a:ext cx="289560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10" descr="HolcimLogo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3352800"/>
            <a:ext cx="2133600" cy="96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534400" cy="510540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вы выбираете сотрудничество с компанией</a:t>
            </a:r>
            <a:r>
              <a:rPr lang="en-GB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Lubrication Engineers?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400" dirty="0" smtClean="0"/>
              <a:t>Широкий ассортимент высококачественной смазочной продукции, применяемая в индустриальной промышленности</a:t>
            </a:r>
            <a:endParaRPr lang="en-GB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ts val="0"/>
              </a:spcBef>
              <a:buFontTx/>
              <a:buNone/>
              <a:defRPr/>
            </a:pP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</a:p>
          <a:p>
            <a:pPr algn="ctr">
              <a:spcBef>
                <a:spcPts val="0"/>
              </a:spcBef>
              <a:defRPr/>
            </a:pPr>
            <a:r>
              <a:rPr lang="ru-RU" sz="2400" dirty="0" smtClean="0"/>
              <a:t>Широкий ассортимент продукции, обеспечивающие безопасность работы</a:t>
            </a:r>
            <a:endParaRPr lang="en-GB" sz="2400" dirty="0" smtClean="0"/>
          </a:p>
          <a:p>
            <a:pPr algn="ctr">
              <a:spcBef>
                <a:spcPts val="0"/>
              </a:spcBef>
              <a:buFontTx/>
              <a:buNone/>
              <a:defRPr/>
            </a:pPr>
            <a:r>
              <a:rPr lang="en-GB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</a:t>
            </a:r>
          </a:p>
          <a:p>
            <a:pPr algn="ctr">
              <a:spcBef>
                <a:spcPts val="0"/>
              </a:spcBef>
              <a:buFontTx/>
              <a:buNone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Сокращение времени на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техническое обслуживание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GB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на ремонтные работы</a:t>
            </a:r>
            <a:r>
              <a:rPr lang="en-GB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GB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ts val="0"/>
              </a:spcBef>
              <a:buFontTx/>
              <a:buNone/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Повысилась безопасность работы производства</a:t>
            </a:r>
            <a:endParaRPr lang="en-GB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ts val="0"/>
              </a:spcBef>
              <a:buFontTx/>
              <a:buNone/>
              <a:defRPr/>
            </a:pPr>
            <a:r>
              <a:rPr lang="ru-RU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Увеличилась прибыль</a:t>
            </a:r>
            <a:endParaRPr lang="en-GB" sz="2400" b="1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3971" name="Picture 3" descr="new gear logo with tag li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0"/>
            <a:ext cx="289560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209800"/>
            <a:ext cx="8991600" cy="4114800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GB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рограмма по повышению надежности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является ключом к повышению качества производительного процесса</a:t>
            </a:r>
            <a:endParaRPr lang="en-GB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None/>
              <a:defRPr/>
            </a:pPr>
            <a:r>
              <a:rPr lang="en-GB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программы: минимизировать простои и производственные потери</a:t>
            </a:r>
            <a:r>
              <a:rPr lang="en-GB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endParaRPr lang="en-GB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None/>
              <a:defRPr/>
            </a:pPr>
            <a:r>
              <a:rPr lang="en-GB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увеличить производительность</a:t>
            </a:r>
            <a:r>
              <a:rPr lang="en-GB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en-GB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FontTx/>
              <a:buNone/>
              <a:defRPr/>
            </a:pPr>
            <a:r>
              <a:rPr lang="en-GB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прибыль</a:t>
            </a:r>
            <a:r>
              <a:rPr lang="en-GB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.”</a:t>
            </a:r>
            <a:endParaRPr lang="en-GB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4995" name="Picture 3" descr="new gear logo with tag li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0400" y="0"/>
            <a:ext cx="2895600" cy="113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382000" cy="1371600"/>
          </a:xfrm>
        </p:spPr>
        <p:txBody>
          <a:bodyPr/>
          <a:lstStyle/>
          <a:p>
            <a:pPr>
              <a:defRPr/>
            </a:pPr>
            <a:r>
              <a:rPr lang="ru-RU" sz="2400" dirty="0" smtClean="0"/>
              <a:t>Увеличение ассортимента продукции по смазкам компании </a:t>
            </a:r>
            <a:r>
              <a:rPr lang="en-US" sz="2400" dirty="0" smtClean="0"/>
              <a:t>LE</a:t>
            </a:r>
            <a:endParaRPr lang="en-GB" sz="2400" dirty="0"/>
          </a:p>
        </p:txBody>
      </p:sp>
      <p:sp>
        <p:nvSpPr>
          <p:cNvPr id="12291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752600"/>
            <a:ext cx="3886200" cy="4572000"/>
          </a:xfrm>
        </p:spPr>
        <p:txBody>
          <a:bodyPr/>
          <a:lstStyle/>
          <a:p>
            <a:r>
              <a:rPr lang="ru-RU" sz="2000" dirty="0" smtClean="0"/>
              <a:t>Турбинные масла</a:t>
            </a:r>
            <a:endParaRPr lang="en-GB" sz="2000" dirty="0" smtClean="0"/>
          </a:p>
          <a:p>
            <a:r>
              <a:rPr lang="ru-RU" sz="2000" dirty="0" smtClean="0"/>
              <a:t>Моторные масла</a:t>
            </a:r>
            <a:endParaRPr lang="en-GB" sz="2000" dirty="0" smtClean="0"/>
          </a:p>
          <a:p>
            <a:r>
              <a:rPr lang="ru-RU" sz="2000" dirty="0" smtClean="0"/>
              <a:t>Топливные добавки</a:t>
            </a:r>
            <a:endParaRPr lang="en-GB" sz="2000" dirty="0" smtClean="0"/>
          </a:p>
          <a:p>
            <a:r>
              <a:rPr lang="ru-RU" sz="2000" dirty="0" smtClean="0"/>
              <a:t>Жидкости для гидравлической системы</a:t>
            </a:r>
            <a:endParaRPr lang="en-GB" sz="2000" dirty="0" smtClean="0"/>
          </a:p>
          <a:p>
            <a:r>
              <a:rPr lang="ru-RU" sz="2000" dirty="0" smtClean="0"/>
              <a:t>Продукция </a:t>
            </a:r>
            <a:r>
              <a:rPr lang="en-GB" sz="2000" dirty="0" smtClean="0"/>
              <a:t>LOW TOX </a:t>
            </a:r>
            <a:r>
              <a:rPr lang="ru-RU" sz="2000" dirty="0" smtClean="0"/>
              <a:t>(низкая степень токсичности)</a:t>
            </a:r>
            <a:endParaRPr lang="en-GB" sz="2000" dirty="0" smtClean="0"/>
          </a:p>
          <a:p>
            <a:r>
              <a:rPr lang="ru-RU" sz="2000" dirty="0" smtClean="0"/>
              <a:t>Смазки для цепей</a:t>
            </a:r>
            <a:endParaRPr lang="en-GB" sz="2000" dirty="0" smtClean="0"/>
          </a:p>
          <a:p>
            <a:endParaRPr lang="en-GB" dirty="0" smtClean="0"/>
          </a:p>
        </p:txBody>
      </p:sp>
      <p:pic>
        <p:nvPicPr>
          <p:cNvPr id="12292" name="Content Placeholder 10" descr="275 bulk tank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1163" y="1371600"/>
            <a:ext cx="4329112" cy="3124200"/>
          </a:xfrm>
        </p:spPr>
      </p:pic>
      <p:pic>
        <p:nvPicPr>
          <p:cNvPr id="12293" name="Picture 11" descr="le truck_new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4495800"/>
            <a:ext cx="3657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9" descr="iStock_000009378777Large_blue copy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9" name="Picture 7" descr="red-header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LE_logo_gear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3425" y="1908175"/>
            <a:ext cx="3810000" cy="373062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6021" name="TextBox 18"/>
          <p:cNvSpPr txBox="1">
            <a:spLocks noChangeArrowheads="1"/>
          </p:cNvSpPr>
          <p:nvPr/>
        </p:nvSpPr>
        <p:spPr bwMode="auto">
          <a:xfrm>
            <a:off x="288925" y="152400"/>
            <a:ext cx="5548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sz="2400" b="1" i="1"/>
              <a:t>The Lubrication Reliability Source™ 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6324600" y="5943600"/>
            <a:ext cx="28194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6324600" y="6075363"/>
            <a:ext cx="26193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rIns="0">
            <a:spAutoFit/>
          </a:bodyPr>
          <a:lstStyle/>
          <a:p>
            <a:pPr>
              <a:defRPr/>
            </a:pPr>
            <a:r>
              <a:rPr lang="en-US" sz="1200" dirty="0">
                <a:ln w="900" cmpd="sng">
                  <a:noFill/>
                  <a:prstDash val="solid"/>
                </a:ln>
                <a:latin typeface="Arial" charset="0"/>
              </a:rPr>
              <a:t>www.le-inc.com • 800-537-7683 </a:t>
            </a:r>
            <a:endParaRPr lang="en-US" sz="1200" dirty="0">
              <a:ln w="900" cmpd="sng">
                <a:noFill/>
                <a:prstDash val="solid"/>
              </a:ln>
              <a:latin typeface="+mn-lt"/>
            </a:endParaRPr>
          </a:p>
          <a:p>
            <a:pPr>
              <a:defRPr/>
            </a:pPr>
            <a:r>
              <a:rPr lang="en-US" sz="1200" dirty="0">
                <a:ln w="900" cmpd="sng">
                  <a:noFill/>
                  <a:prstDash val="solid"/>
                </a:ln>
                <a:latin typeface="+mn-lt"/>
              </a:rPr>
              <a:t>300 Bailey Ave., </a:t>
            </a:r>
            <a:r>
              <a:rPr lang="en-US" sz="1200" dirty="0">
                <a:ln w="900" cmpd="sng">
                  <a:noFill/>
                  <a:prstDash val="solid"/>
                </a:ln>
                <a:latin typeface="Arial" charset="0"/>
              </a:rPr>
              <a:t>F</a:t>
            </a:r>
            <a:r>
              <a:rPr lang="en-US" sz="1200" dirty="0">
                <a:ln w="900" cmpd="sng">
                  <a:noFill/>
                  <a:prstDash val="solid"/>
                </a:ln>
                <a:latin typeface="+mn-lt"/>
              </a:rPr>
              <a:t>ort Worth, TX 76107</a:t>
            </a:r>
          </a:p>
        </p:txBody>
      </p:sp>
      <p:pic>
        <p:nvPicPr>
          <p:cNvPr id="86024" name="Picture 15" descr="white lubeng.t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600" y="5029200"/>
            <a:ext cx="226536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562600" y="2895600"/>
            <a:ext cx="3186706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Спасибо</a:t>
            </a:r>
            <a:endParaRPr lang="en-GB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buFontTx/>
              <a:buNone/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Есть ли у вас </a:t>
            </a:r>
          </a:p>
          <a:p>
            <a:pPr>
              <a:buFontTx/>
              <a:buNone/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вопросы</a:t>
            </a:r>
            <a:r>
              <a:rPr lang="en-GB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?</a:t>
            </a:r>
            <a:endParaRPr lang="en-GB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86026" name="Picture 10" descr="HolcimLogo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1752600"/>
            <a:ext cx="2133600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82000" cy="9144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Запатентованные присадки компании </a:t>
            </a:r>
            <a:r>
              <a:rPr lang="en-US" sz="2400" i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L.E. 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90600"/>
            <a:ext cx="9144000" cy="55626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ts val="0"/>
              </a:spcBef>
              <a:defRPr/>
            </a:pPr>
            <a:r>
              <a:rPr lang="en-GB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DUOLEC</a:t>
            </a:r>
            <a:r>
              <a:rPr lang="en-GB" sz="2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GB" sz="2000" b="1" dirty="0" smtClean="0"/>
              <a:t> 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Tx/>
              <a:buNone/>
              <a:defRPr/>
            </a:pPr>
            <a:r>
              <a:rPr lang="ru-RU" sz="2000" dirty="0" smtClean="0"/>
              <a:t>Эксклюзивная противозадирная и противоизносная присадка «двойного действия», работает при высоких температурах и нагрузках</a:t>
            </a:r>
            <a:endParaRPr lang="en-GB" sz="2000" dirty="0" smtClean="0"/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Tx/>
              <a:buNone/>
              <a:defRPr/>
            </a:pPr>
            <a:endParaRPr lang="en-US" sz="2000" dirty="0" smtClean="0"/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MONOLEC</a:t>
            </a:r>
            <a:r>
              <a:rPr lang="en-US" sz="2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US" sz="2000" b="1" dirty="0" smtClean="0"/>
              <a:t>  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Tx/>
              <a:buNone/>
              <a:defRPr/>
            </a:pPr>
            <a:r>
              <a:rPr lang="ru-RU" sz="2000" dirty="0" smtClean="0"/>
              <a:t>Вступает в химическую реакцию с молекулами синтетического масла , в результате увеличивается прочность пленки</a:t>
            </a:r>
            <a:endParaRPr lang="en-US" sz="2000" dirty="0" smtClean="0"/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Tx/>
              <a:buNone/>
              <a:defRPr/>
            </a:pPr>
            <a:endParaRPr lang="en-US" sz="2000" dirty="0" smtClean="0"/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ALMASOL</a:t>
            </a:r>
            <a:r>
              <a:rPr lang="en-US" sz="2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US" sz="2000" dirty="0" smtClean="0"/>
              <a:t> 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Tx/>
              <a:buNone/>
              <a:defRPr/>
            </a:pPr>
            <a:r>
              <a:rPr lang="ru-RU" sz="2000" dirty="0" smtClean="0"/>
              <a:t>Уменьшает  трение, износ и химически устойчивая при высоких нагрузках и экстремальных температурах </a:t>
            </a:r>
            <a:endParaRPr lang="en-US" sz="2000" dirty="0" smtClean="0"/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Tx/>
              <a:buNone/>
              <a:defRPr/>
            </a:pPr>
            <a:endParaRPr lang="en-US" sz="2000" dirty="0" smtClean="0"/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QUINPLEX</a:t>
            </a:r>
            <a:r>
              <a:rPr lang="en-US" sz="2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®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Tx/>
              <a:buNone/>
              <a:defRPr/>
            </a:pPr>
            <a:r>
              <a:rPr lang="ru-RU" sz="2000" dirty="0" smtClean="0"/>
              <a:t>Устойчивая к воздействию воды и влаги, плотно прилегает к поверхности</a:t>
            </a:r>
            <a:endParaRPr lang="en-US" sz="2000" dirty="0" smtClean="0"/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Tx/>
              <a:buNone/>
              <a:defRPr/>
            </a:pPr>
            <a:endParaRPr lang="en-US" sz="2000" dirty="0" smtClean="0"/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PYROSHIELD</a:t>
            </a:r>
            <a:r>
              <a:rPr lang="en-US" sz="2000" b="1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®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 eaLnBrk="1" hangingPunct="1">
              <a:lnSpc>
                <a:spcPct val="90000"/>
              </a:lnSpc>
              <a:spcBef>
                <a:spcPts val="0"/>
              </a:spcBef>
              <a:buFontTx/>
              <a:buNone/>
              <a:defRPr/>
            </a:pPr>
            <a:r>
              <a:rPr lang="en-US" sz="2000" dirty="0" smtClean="0"/>
              <a:t>100% </a:t>
            </a:r>
            <a:r>
              <a:rPr lang="ru-RU" sz="2000" dirty="0" smtClean="0"/>
              <a:t>синтетическое базовое масло, выдерживающее тяжелые ударные нагрузки</a:t>
            </a:r>
            <a:endParaRPr lang="en-US" sz="2000" u="sng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US" sz="2400" dirty="0" smtClean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US" sz="32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9207</TotalTime>
  <Words>3124</Words>
  <Application>Microsoft Office PowerPoint</Application>
  <PresentationFormat>Экран (4:3)</PresentationFormat>
  <Paragraphs>456</Paragraphs>
  <Slides>80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80</vt:i4>
      </vt:variant>
    </vt:vector>
  </HeadingPairs>
  <TitlesOfParts>
    <vt:vector size="81" baseType="lpstr">
      <vt:lpstr>Default Design</vt:lpstr>
      <vt:lpstr>Слайд 1</vt:lpstr>
      <vt:lpstr>Слайд 2</vt:lpstr>
      <vt:lpstr>Слайд 3</vt:lpstr>
      <vt:lpstr>Выполняет ли ваш поставщик по смазкам следующие требования?</vt:lpstr>
      <vt:lpstr> Увеличение ассортимента продукции по смазкам</vt:lpstr>
      <vt:lpstr>Увеличение ассортимента продукции по смазкам компании LE</vt:lpstr>
      <vt:lpstr> Увеличение ассортимента продукции по смазкам компании LE</vt:lpstr>
      <vt:lpstr>Увеличение ассортимента продукции по смазкам компании LE</vt:lpstr>
      <vt:lpstr>Запатентованные присадки компании L.E. </vt:lpstr>
      <vt:lpstr> Техническое обслуживание</vt:lpstr>
      <vt:lpstr>Техническое обслуживание компании L.E. </vt:lpstr>
      <vt:lpstr> Линия ассортимент смазочной продукции:</vt:lpstr>
      <vt:lpstr>Слайд 13</vt:lpstr>
      <vt:lpstr>Вы вырываете сорняки вместе с корнем?</vt:lpstr>
      <vt:lpstr>Программа по техническому обслуживанию и безопасности работы</vt:lpstr>
      <vt:lpstr>Слайд 16</vt:lpstr>
      <vt:lpstr>Перед рекомендациями консультанта компании L.E. </vt:lpstr>
      <vt:lpstr>После рекомендаций компании L.E. </vt:lpstr>
      <vt:lpstr> Цементная промышленность Основные применения и анализ пригодности</vt:lpstr>
      <vt:lpstr>Шаровая мельница и печи обжига Условия эксплуатации и  Свойства смазок для открытых передач</vt:lpstr>
      <vt:lpstr>Условия эксплуатации шаровой мельницы</vt:lpstr>
      <vt:lpstr>Требуемые характеристики  к смазкам для открытых передач</vt:lpstr>
      <vt:lpstr>Смазка PYROSHIELD XH 9011 компании LE   Усовершенствованная смазка для открытых передач в цементном производстве, которые способствуют уменьшению затрат на ремонтные работы </vt:lpstr>
      <vt:lpstr>Что из себя представляет смазка Pyroshield XH 9011?</vt:lpstr>
      <vt:lpstr>Что из себя представляет смазка Pyroshield XH 9011?</vt:lpstr>
      <vt:lpstr>Что из себя представляет смазка Pyroshield XH 9011?</vt:lpstr>
      <vt:lpstr>  Одобрение смазки PYROSHIELD производителями оборудований</vt:lpstr>
      <vt:lpstr> Цементная компания Holcim и Описание смазки Pyroshield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Другие примеры использования смазки Pyroshield Пример исследования на цементном производстве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Другие примеры использования смазок  Pyroshield Пример исследования – цементное производство </vt:lpstr>
      <vt:lpstr>Слайд 54</vt:lpstr>
      <vt:lpstr>Слайд 55</vt:lpstr>
      <vt:lpstr>Слайд 56</vt:lpstr>
      <vt:lpstr>Слайд 57</vt:lpstr>
      <vt:lpstr>Слайд 58</vt:lpstr>
      <vt:lpstr>Слайд 59</vt:lpstr>
      <vt:lpstr>Смазка 9011 Pyroshield XH Syn-Gear Lubricant компании LE</vt:lpstr>
      <vt:lpstr>Преимущества смазки Pyroshield XH 9011</vt:lpstr>
      <vt:lpstr> Цементная промышленность Другие примеры использования смазочной продукции</vt:lpstr>
      <vt:lpstr>Коробки передач</vt:lpstr>
      <vt:lpstr>Слайд 64</vt:lpstr>
      <vt:lpstr>Слайд 65</vt:lpstr>
      <vt:lpstr>Слайд 66</vt:lpstr>
      <vt:lpstr>Слайд 67</vt:lpstr>
      <vt:lpstr>Коробки передач</vt:lpstr>
      <vt:lpstr>Коробки передач</vt:lpstr>
      <vt:lpstr>Подшипник на качающей опоре/  скользящая опора</vt:lpstr>
      <vt:lpstr>Подшипник на качающей опоре/  скользящая опора</vt:lpstr>
      <vt:lpstr>Приточный и вытяжной вентилятор и вентилятор охлаждения</vt:lpstr>
      <vt:lpstr>Приточный и вытяжной вентилятор и вентилятор охлаждения</vt:lpstr>
      <vt:lpstr>Сепаратор SEPAX /  подшипники сортировочной установки</vt:lpstr>
      <vt:lpstr>Сепаратор SEPAX /  подшипники сортировочной установки</vt:lpstr>
      <vt:lpstr>Слайд 76</vt:lpstr>
      <vt:lpstr>Слайд 77</vt:lpstr>
      <vt:lpstr>Слайд 78</vt:lpstr>
      <vt:lpstr>Слайд 79</vt:lpstr>
      <vt:lpstr>Слайд 80</vt:lpstr>
    </vt:vector>
  </TitlesOfParts>
  <Company>lubrication engineers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fosterk</dc:creator>
  <cp:lastModifiedBy>1</cp:lastModifiedBy>
  <cp:revision>291</cp:revision>
  <dcterms:created xsi:type="dcterms:W3CDTF">2005-04-18T16:20:54Z</dcterms:created>
  <dcterms:modified xsi:type="dcterms:W3CDTF">2010-08-03T06:31:02Z</dcterms:modified>
</cp:coreProperties>
</file>